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5"/>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RoxboroughCF Bold" charset="1" panose="00000800000000000000"/>
      <p:regular r:id="rId14"/>
    </p:embeddedFont>
    <p:embeddedFont>
      <p:font typeface="RoxboroughCF Bold Bold" charset="1" panose="00000A00000000000000"/>
      <p:regular r:id="rId15"/>
    </p:embeddedFont>
    <p:embeddedFont>
      <p:font typeface="RoxboroughCF Bold Italics" charset="1" panose="00000800000000000000"/>
      <p:regular r:id="rId16"/>
    </p:embeddedFont>
    <p:embeddedFont>
      <p:font typeface="RoxboroughCF Bold Bold Italics" charset="1" panose="00000A00000000000000"/>
      <p:regular r:id="rId17"/>
    </p:embeddedFont>
    <p:embeddedFont>
      <p:font typeface="RoxboroughCF" charset="1" panose="00000500000000000000"/>
      <p:regular r:id="rId18"/>
    </p:embeddedFont>
    <p:embeddedFont>
      <p:font typeface="RoxboroughCF Bold" charset="1" panose="00000800000000000000"/>
      <p:regular r:id="rId19"/>
    </p:embeddedFont>
    <p:embeddedFont>
      <p:font typeface="RoxboroughCF Italics" charset="1" panose="00000500000000000000"/>
      <p:regular r:id="rId20"/>
    </p:embeddedFont>
    <p:embeddedFont>
      <p:font typeface="RoxboroughCF Bold Italics" charset="1" panose="00000800000000000000"/>
      <p:regular r:id="rId21"/>
    </p:embeddedFont>
    <p:embeddedFont>
      <p:font typeface="Open Sans Bold" charset="1" panose="00000000000000000000"/>
      <p:regular r:id="rId22"/>
    </p:embeddedFont>
    <p:embeddedFont>
      <p:font typeface="Open Sans Bold Bold" charset="1" panose="00000000000000000000"/>
      <p:regular r:id="rId23"/>
    </p:embeddedFont>
    <p:embeddedFont>
      <p:font typeface="Open Sans Bold Italics" charset="1" panose="00000000000000000000"/>
      <p:regular r:id="rId24"/>
    </p:embeddedFont>
    <p:embeddedFont>
      <p:font typeface="Open Sans Bold Bold Italics" charset="1" panose="000000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34.xml" Type="http://schemas.openxmlformats.org/officeDocument/2006/relationships/notesSlide"/><Relationship Id="rId101" Target="notesSlides/notesSlide35.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65" Target="notesMasters/notesMaster1.xml" Type="http://schemas.openxmlformats.org/officeDocument/2006/relationships/notesMaster"/><Relationship Id="rId66" Target="theme/theme2.xml" Type="http://schemas.openxmlformats.org/officeDocument/2006/relationships/theme"/><Relationship Id="rId67" Target="notesSlides/notesSlide1.xml" Type="http://schemas.openxmlformats.org/officeDocument/2006/relationships/notesSlide"/><Relationship Id="rId68" Target="notesSlides/notesSlide2.xml" Type="http://schemas.openxmlformats.org/officeDocument/2006/relationships/notesSlide"/><Relationship Id="rId69" Target="notesSlides/notesSlide3.xml" Type="http://schemas.openxmlformats.org/officeDocument/2006/relationships/notesSlide"/><Relationship Id="rId7" Target="fonts/font7.fntdata" Type="http://schemas.openxmlformats.org/officeDocument/2006/relationships/font"/><Relationship Id="rId70" Target="notesSlides/notesSlide4.xml" Type="http://schemas.openxmlformats.org/officeDocument/2006/relationships/notesSlide"/><Relationship Id="rId71" Target="notesSlides/notesSlide5.xml" Type="http://schemas.openxmlformats.org/officeDocument/2006/relationships/notesSlide"/><Relationship Id="rId72" Target="notesSlides/notesSlide6.xml" Type="http://schemas.openxmlformats.org/officeDocument/2006/relationships/notesSlide"/><Relationship Id="rId73" Target="notesSlides/notesSlide7.xml" Type="http://schemas.openxmlformats.org/officeDocument/2006/relationships/notesSlide"/><Relationship Id="rId74" Target="notesSlides/notesSlide8.xml" Type="http://schemas.openxmlformats.org/officeDocument/2006/relationships/notesSlide"/><Relationship Id="rId75" Target="notesSlides/notesSlide9.xml" Type="http://schemas.openxmlformats.org/officeDocument/2006/relationships/notesSlide"/><Relationship Id="rId76" Target="notesSlides/notesSlide10.xml" Type="http://schemas.openxmlformats.org/officeDocument/2006/relationships/notesSlide"/><Relationship Id="rId77" Target="notesSlides/notesSlide11.xml" Type="http://schemas.openxmlformats.org/officeDocument/2006/relationships/notesSlide"/><Relationship Id="rId78" Target="notesSlides/notesSlide12.xml" Type="http://schemas.openxmlformats.org/officeDocument/2006/relationships/notesSlide"/><Relationship Id="rId79" Target="notesSlides/notesSlide13.xml" Type="http://schemas.openxmlformats.org/officeDocument/2006/relationships/notesSlide"/><Relationship Id="rId8" Target="fonts/font8.fntdata" Type="http://schemas.openxmlformats.org/officeDocument/2006/relationships/font"/><Relationship Id="rId80" Target="notesSlides/notesSlide14.xml" Type="http://schemas.openxmlformats.org/officeDocument/2006/relationships/notesSlide"/><Relationship Id="rId81" Target="notesSlides/notesSlide15.xml" Type="http://schemas.openxmlformats.org/officeDocument/2006/relationships/notesSlide"/><Relationship Id="rId82" Target="notesSlides/notesSlide16.xml" Type="http://schemas.openxmlformats.org/officeDocument/2006/relationships/notesSlide"/><Relationship Id="rId83" Target="notesSlides/notesSlide17.xml" Type="http://schemas.openxmlformats.org/officeDocument/2006/relationships/notesSlide"/><Relationship Id="rId84" Target="notesSlides/notesSlide18.xml" Type="http://schemas.openxmlformats.org/officeDocument/2006/relationships/notesSlide"/><Relationship Id="rId85" Target="notesSlides/notesSlide19.xml" Type="http://schemas.openxmlformats.org/officeDocument/2006/relationships/notesSlide"/><Relationship Id="rId86" Target="notesSlides/notesSlide20.xml" Type="http://schemas.openxmlformats.org/officeDocument/2006/relationships/notesSlide"/><Relationship Id="rId87" Target="notesSlides/notesSlide21.xml" Type="http://schemas.openxmlformats.org/officeDocument/2006/relationships/notesSlide"/><Relationship Id="rId88" Target="notesSlides/notesSlide22.xml" Type="http://schemas.openxmlformats.org/officeDocument/2006/relationships/notesSlide"/><Relationship Id="rId89" Target="notesSlides/notesSlide23.xml" Type="http://schemas.openxmlformats.org/officeDocument/2006/relationships/notesSlide"/><Relationship Id="rId9" Target="fonts/font9.fntdata" Type="http://schemas.openxmlformats.org/officeDocument/2006/relationships/font"/><Relationship Id="rId90" Target="notesSlides/notesSlide24.xml" Type="http://schemas.openxmlformats.org/officeDocument/2006/relationships/notesSlide"/><Relationship Id="rId91" Target="notesSlides/notesSlide25.xml" Type="http://schemas.openxmlformats.org/officeDocument/2006/relationships/notesSlide"/><Relationship Id="rId92" Target="notesSlides/notesSlide26.xml" Type="http://schemas.openxmlformats.org/officeDocument/2006/relationships/notesSlide"/><Relationship Id="rId93" Target="notesSlides/notesSlide27.xml" Type="http://schemas.openxmlformats.org/officeDocument/2006/relationships/notesSlide"/><Relationship Id="rId94" Target="notesSlides/notesSlide28.xml" Type="http://schemas.openxmlformats.org/officeDocument/2006/relationships/notesSlide"/><Relationship Id="rId95" Target="notesSlides/notesSlide29.xml" Type="http://schemas.openxmlformats.org/officeDocument/2006/relationships/notesSlide"/><Relationship Id="rId96" Target="notesSlides/notesSlide30.xml" Type="http://schemas.openxmlformats.org/officeDocument/2006/relationships/notesSlide"/><Relationship Id="rId97" Target="notesSlides/notesSlide31.xml" Type="http://schemas.openxmlformats.org/officeDocument/2006/relationships/notesSlide"/><Relationship Id="rId98" Target="notesSlides/notesSlide32.xml" Type="http://schemas.openxmlformats.org/officeDocument/2006/relationships/notesSlide"/><Relationship Id="rId99" Target="notesSlides/notesSlide33.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welcome to our presentation for SC1015 Data Science and AI. Today we will be exploring the dataset of life expectancy derived from World Health Organisation database. We will then utilise various machine learning techniques to analyse and interpret 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now move into our exploratory data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will determine the type of data that is remaining in the dataset.</a:t>
            </a:r>
          </a:p>
          <a:p>
            <a:r>
              <a:rPr lang="en-US"/>
              <a:t/>
            </a:r>
          </a:p>
          <a:p>
            <a:r>
              <a:rPr lang="en-US"/>
              <a:t>for categorical, we have Region, Year, Country, Economy Status. Although the variable Economy_status_Developed is indicated as an int data type, we note that the data consists of binary 0s and 1s, which would fall under a categorical data.</a:t>
            </a:r>
          </a:p>
          <a:p>
            <a:r>
              <a:rPr lang="en-US"/>
              <a:t/>
            </a:r>
          </a:p>
          <a:p>
            <a:r>
              <a:rPr lang="en-US"/>
              <a:t>the other variables are continuous variables, with a large majority of it being based on percentages of the population.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categorical data, these are the catplots. We note that there is a large number of data collected from african countries, at 51 countries. This may then explain why the when we look at the Economy Status, there is a larger proportion of developing countries as compared to developed countries, and this might explain some of our findings later 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then plot a correlation heatmap for the remaining continuous variables.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Diving into life expectancy, we note that these 6 variables have the highest correlation. As such, we will be focusing on the 6 variables for our analysis and modeling.</a:t>
            </a:r>
          </a:p>
          <a:p>
            <a:r>
              <a:rPr lang="en-US"/>
              <a:t>Under five death refers to the deaths of children under five years old per 1000 population  </a:t>
            </a:r>
          </a:p>
          <a:p>
            <a:r>
              <a:rPr lang="en-US"/>
              <a:t/>
            </a:r>
          </a:p>
          <a:p>
            <a:r>
              <a:rPr lang="en-US"/>
              <a:t>Adult mortality refers to deaths of adults aged 15-60 per 1000 population  </a:t>
            </a:r>
          </a:p>
          <a:p>
            <a:r>
              <a:rPr lang="en-US"/>
              <a:t/>
            </a:r>
          </a:p>
          <a:p>
            <a:r>
              <a:rPr lang="en-US"/>
              <a:t>BMI is a representation of the average BMI of the population</a:t>
            </a:r>
          </a:p>
          <a:p>
            <a:r>
              <a:rPr lang="en-US"/>
              <a:t>GDP per capita refers to Gross Domestic Product per capita</a:t>
            </a:r>
          </a:p>
          <a:p>
            <a:r>
              <a:rPr lang="en-US"/>
              <a:t>Schooling refers to average years people aged 25 have spent in formal education </a:t>
            </a:r>
          </a:p>
          <a:p>
            <a:r>
              <a:rPr lang="en-US"/>
              <a:t>and lastly</a:t>
            </a:r>
          </a:p>
          <a:p>
            <a:r>
              <a:rPr lang="en-US"/>
              <a:t>essential immunization is the percentage of coverage of 4 essential vaccines amongst 1 year olds.</a:t>
            </a:r>
          </a:p>
          <a:p>
            <a:r>
              <a:rPr lang="en-US"/>
              <a:t/>
            </a:r>
          </a:p>
          <a:p>
            <a:r>
              <a:rPr lang="en-US"/>
              <a:t>We also note that population seems to have the least correlation to life expectancy, likely because population size may vary widely between countries with similar levels of life expectancy.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Visualising the data, we used the boxplot, histogram and violin plot. we can observe that there are high anomaly rates for under five deaths and adult mortality. This indicates that the majority of countries do not experience high adult mortality and under five deaths, but for a small minority of countries, these issues are very severe. </a:t>
            </a:r>
          </a:p>
          <a:p>
            <a:r>
              <a:rPr lang="en-US"/>
              <a:t/>
            </a:r>
          </a:p>
          <a:p>
            <a:r>
              <a:rPr lang="en-US"/>
              <a:t>The anomaly rates for GDP per capita however, is exceptionally high, as we notice that most countries are in the lower half of the plots. This is indicative of the larger proportion of developing countries, as we have observed previously.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THEN performed a log transformation for the variable of GDP_per CAPITA. as seen, after the transformation, the skewness decreased from 2.377 to 0.107</a:t>
            </a:r>
          </a:p>
          <a:p>
            <a:r>
              <a:rPr lang="en-US"/>
              <a:t/>
            </a:r>
          </a:p>
          <a:p>
            <a:r>
              <a:rPr lang="en-US"/>
              <a:t>I will now pass the time over to Qinzhi for our machine learning section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i am Qinzhi and I will be going through the machine learning section of our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we are starting off with a Linear Regression model. </a:t>
            </a:r>
          </a:p>
          <a:p>
            <a:r>
              <a:rPr lang="en-US"/>
              <a:t/>
            </a:r>
          </a:p>
          <a:p>
            <a:r>
              <a:rPr lang="en-US"/>
              <a:t>Our model takes into account the 6 most highly correlated factors, which are "Adult_mortality", "Under_five_deaths", "Schooling", "Essential_Immunization", "BMI" and "GDP_per_capita" in descending order of correlation. </a:t>
            </a:r>
          </a:p>
          <a:p>
            <a:r>
              <a:rPr lang="en-US"/>
              <a:t/>
            </a:r>
          </a:p>
          <a:p>
            <a:r>
              <a:rPr lang="en-US"/>
              <a:t>For the train dataset, we obtained an R-Squared of 0.978 and an MSE of 1.98.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test data set, we obtained similar a R-Squared of 0.976 and a MSE of 2.04.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first be going through our introduction and the Exploratory Data Analysis. Qinzhi will then be covering on the machine learning and insights that we have gotten from this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onto our 2nd model, we decided to use a Decision Tree for both classification and regression. </a:t>
            </a:r>
          </a:p>
          <a:p>
            <a:r>
              <a:rPr lang="en-US"/>
              <a:t/>
            </a:r>
          </a:p>
          <a:p>
            <a:r>
              <a:rPr lang="en-US"/>
              <a:t>For the decision tree classifier of depth 3, as Life_Expectancy is a continuous variable, we decided to use the Decision Tree Classifier to predict the economic status of a country, and whether it is a developing or developed country based on Life_Expectancy.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Decision Tree classifier only had overall accuracy of 90.5% for the train data and 91.3% for the test data, mainly due to the low true positive rates and the high false negative rates.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decision tree regressor, we can now use it to predict Life_Expectancy using the 6 most correlated factors once again. Our decision tree of depth 4 is shown.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can see, the decision tree regressor also faired well, with similar accuracy to the Linear Regression algorithm. For the test dataset, R-Squared was 0.953 and MSE was 4.04.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onto our 3rd model, we are using a Random Forest Regressor, which has produced the most impressive results yet. A random forest regressor is a collection of different decision tree regressors, and for this we used 100 trees for the random forest, with max depth of 10 for each tree.</a:t>
            </a:r>
          </a:p>
          <a:p>
            <a:r>
              <a:rPr lang="en-US"/>
              <a:t/>
            </a:r>
          </a:p>
          <a:p>
            <a:r>
              <a:rPr lang="en-US"/>
              <a:t>For the test data, the R-Squared was 0.993, and MSE was 0.606.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Onto Model 4, we are using a K-Nearest Neighbours regressor. A K-nearest neighbors regressor predicts the class or value of a new observation based on the similarity with its k-nearest neighbors in the training data. </a:t>
            </a:r>
          </a:p>
          <a:p>
            <a:r>
              <a:rPr lang="en-US"/>
              <a:t/>
            </a:r>
          </a:p>
          <a:p>
            <a:r>
              <a:rPr lang="en-US"/>
              <a:t>While not as good as the previous models, it still fares decently, as for the test data, R-Squared was 0.988 and MSE was 1.03. </a:t>
            </a:r>
          </a:p>
          <a:p>
            <a:r>
              <a:rPr lang="en-US"/>
              <a:t/>
            </a:r>
          </a:p>
          <a:p>
            <a:r>
              <a:rPr lang="en-US"/>
              <a:t>Accuracy decreases from the train to test dataset slightly more than previous models , though the difference is not significant enough to indicate overfitting or any concerning issues.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model 5 , we used a multi-layer perceptron (MLP) which is a type of artificial neural network that consists of multiple layers of nodes or neurons. MLPs use backpropagation to update the weights and biases of the network during training to minimize the error between predicted and actual outputs. </a:t>
            </a:r>
          </a:p>
          <a:p>
            <a:r>
              <a:rPr lang="en-US"/>
              <a:t/>
            </a:r>
          </a:p>
          <a:p>
            <a:r>
              <a:rPr lang="en-US"/>
              <a:t>However, the Multi-Layer Perceptron Regressor was worse than the rest of the models. Optimal results were obtained using the 'logistic' activation function, with 'tanh' being 2nd best, though still significantly worse. Other activation functions resulted in R-Squared values of around 0.5.</a:t>
            </a:r>
          </a:p>
          <a:p>
            <a:r>
              <a:rPr lang="en-US"/>
              <a:t/>
            </a:r>
          </a:p>
          <a:p>
            <a:r>
              <a:rPr lang="en-US"/>
              <a:t>For the 'logistic' activation function, R-Squared is 0.98 and MSE is 1.69 for the test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its time to analyse our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Random Forest Regressor has highest R-Squared and lowest MSE, making it the most accurate model.</a:t>
            </a:r>
          </a:p>
          <a:p>
            <a:r>
              <a:rPr lang="en-US"/>
              <a:t/>
            </a:r>
          </a:p>
          <a:p>
            <a:r>
              <a:rPr lang="en-US"/>
              <a:t>R-Squared for both Train and Test datasets are similar, indicating overfitting is unlikely.</a:t>
            </a:r>
          </a:p>
          <a:p>
            <a:r>
              <a:rPr lang="en-US"/>
              <a:t/>
            </a:r>
          </a:p>
          <a:p>
            <a:r>
              <a:rPr lang="en-US"/>
              <a:t>Also, a model that is the most technically complex does not guarantee the best results as in the case of the Multi-layer Perceptron.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our models and data, here are our data-driven insights to address the problem statement.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introduction, we will look at our motivation, problem statement and what we have done for data preparation and cleaning.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the combined mortality rates of individuals aged under five and 15-60 exhibit the strongest correlation.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Secondly, developing countries generally face lower life expectancy </a:t>
            </a:r>
          </a:p>
          <a:p>
            <a:r>
              <a:rPr lang="en-US"/>
              <a:t>and may not be aware of the areas to tackle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the high correlation between schooling and life expectancy may indicate that better health literacy reduces deaths due to disease. Additionally, education leads to higher-paying jobs, providing access to better healthcare.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Therefore, here are some possible ways these insights can be used to address the disparities:</a:t>
            </a:r>
          </a:p>
          <a:p>
            <a:r>
              <a:rPr lang="en-US"/>
              <a:t/>
            </a:r>
          </a:p>
          <a:p>
            <a:r>
              <a:rPr lang="en-US"/>
              <a:t>Firstly, reducing mortality rates can be achieved through initiatives focused on preventing and treating illnesses and injuries including chronic diseases, infectious diseases and accidents.</a:t>
            </a:r>
          </a:p>
          <a:p>
            <a:r>
              <a:rPr lang="en-US"/>
              <a:t/>
            </a:r>
          </a:p>
          <a:p>
            <a:r>
              <a:rPr lang="en-US"/>
              <a:t>Next, is economic status. Investing in healthcare infrastructure, can lead to improvements in overall health outcomes by better preventing and treating diseases. GDP per capita and economic status increases in the long run due to a healthier and more able-bodied population which is more productive.</a:t>
            </a:r>
          </a:p>
          <a:p>
            <a:r>
              <a:rPr lang="en-US"/>
              <a:t/>
            </a:r>
          </a:p>
          <a:p>
            <a:r>
              <a:rPr lang="en-US"/>
              <a:t>Finally, for schooling, efforts to improve education and literacy rates among disadvantaged populations, could address disparities by increasing knowledge and skills related to health and wellness, as well as reducing poverty.</a:t>
            </a:r>
          </a:p>
          <a:p>
            <a:r>
              <a:rPr lang="en-US"/>
              <a:t/>
            </a:r>
          </a:p>
          <a:p>
            <a:r>
              <a:rPr lang="en-US"/>
              <a:t>Overall, these insights highlight the complex and interconnected factors that influence life expectancy, showing a multifaceted approach is required.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Machine learning models can help predict life expectancy and provide valuable insights to aid in the identification of predictors of life expectancy.</a:t>
            </a:r>
          </a:p>
          <a:p>
            <a:r>
              <a:rPr lang="en-US"/>
              <a:t/>
            </a:r>
          </a:p>
          <a:p>
            <a:r>
              <a:rPr lang="en-US"/>
              <a:t>From the models, the factors that significantly impact life expectancy include mortality rates, economic status, and education. </a:t>
            </a:r>
          </a:p>
          <a:p>
            <a:r>
              <a:rPr lang="en-US"/>
              <a:t/>
            </a:r>
          </a:p>
          <a:p>
            <a:r>
              <a:rPr lang="en-US"/>
              <a:t>These insights and models can guide policymakers and organisations, by allocating resources intelligently and efficiently through targeted interventions, and by running simulations using machine learning models. Researchers can also study different factors, and identify new areas for research.</a:t>
            </a:r>
          </a:p>
          <a:p>
            <a:r>
              <a:rPr lang="en-US"/>
              <a:t/>
            </a:r>
          </a:p>
          <a:p>
            <a:r>
              <a:rPr lang="en-US"/>
              <a:t>Machine learning can vastly improve the lives of people around the world, and we hope this project has helped in some 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noted that life expectancy, on average, has risen over the years. Based on the dataset, we took the average of 179 countries for each year and plotted the graph to illustrate this increase. The average life expectancy increased from 66.36 to 71.46 in the span of 15 years.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when we sort by the region, we note that there exist a rather significant disparity between the countries in different regions, with North America having an average life expectancy of 77.84 and Africa having only 57.84. This is a 20 years difference.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this leads us to our problem statement, what are the significant factors that impacts life expectancy across different regions and countries.</a:t>
            </a:r>
          </a:p>
          <a:p>
            <a:r>
              <a:rPr lang="en-US"/>
              <a:t/>
            </a:r>
          </a:p>
          <a:p>
            <a:r>
              <a:rPr lang="en-US"/>
              <a:t>and as students and future stakeholders, we must then ask ourselves, how can we address these disparities and minimise the inequality in life expectancy across different regions.</a:t>
            </a:r>
          </a:p>
          <a:p>
            <a:r>
              <a:rPr lang="en-US"/>
              <a:t>Furthermore, we will evaluate which Machine Learning models can provide the highest accuracy IN PREDICTING LIFE EXPECTANCY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key variables that are available in our dataset. These variables cover demographic, health, and socio-economic factors.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prepare the data, we note that Infant Death refers to the infant deaths per 1000 population, and under five deaths refer to the total deaths of people under five years old per 1000 population. since infant death is a subset of Under five deaths, we will then drop infant deaths and focus on under five deaths.</a:t>
            </a:r>
          </a:p>
          <a:p>
            <a:r>
              <a:rPr lang="en-US"/>
              <a:t/>
            </a:r>
          </a:p>
          <a:p>
            <a:r>
              <a:rPr lang="en-US"/>
              <a:t>Secondly, we note that the variables for Hepatitis B, Measles, Polio and Diphtheria all represent the % of coverage of specific immunization among 1-year-olds.  As such, we will be taking the average of the 4 and grouping it into a single variable, known as Essential immunization.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final list of variables to be analysed.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4.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7.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7.jpeg" Type="http://schemas.openxmlformats.org/officeDocument/2006/relationships/image"/><Relationship Id="rId6" Target="../media/image39.jpeg" Type="http://schemas.openxmlformats.org/officeDocument/2006/relationships/image"/><Relationship Id="rId7" Target="../media/image38.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 Id="rId7" Target="../media/image37.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40.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10124" y="530741"/>
            <a:ext cx="18595185" cy="9225518"/>
          </a:xfrm>
          <a:prstGeom prst="rect">
            <a:avLst/>
          </a:prstGeom>
        </p:spPr>
      </p:pic>
      <p:grpSp>
        <p:nvGrpSpPr>
          <p:cNvPr name="Group 3" id="3"/>
          <p:cNvGrpSpPr>
            <a:grpSpLocks noChangeAspect="true"/>
          </p:cNvGrpSpPr>
          <p:nvPr/>
        </p:nvGrpSpPr>
        <p:grpSpPr>
          <a:xfrm rot="0">
            <a:off x="10082444" y="-1982125"/>
            <a:ext cx="9946037" cy="14251251"/>
            <a:chOff x="0" y="0"/>
            <a:chExt cx="6223000" cy="8916670"/>
          </a:xfrm>
        </p:grpSpPr>
        <p:sp>
          <p:nvSpPr>
            <p:cNvPr name="Freeform 4" id="4"/>
            <p:cNvSpPr/>
            <p:nvPr/>
          </p:nvSpPr>
          <p:spPr>
            <a:xfrm flipH="false" flipV="false">
              <a:off x="9398" y="3683"/>
              <a:ext cx="6204204" cy="8909304"/>
            </a:xfrm>
            <a:custGeom>
              <a:avLst/>
              <a:gdLst/>
              <a:ahLst/>
              <a:cxnLst/>
              <a:rect r="r" b="b" t="t" l="l"/>
              <a:pathLst>
                <a:path h="8909304" w="6204204">
                  <a:moveTo>
                    <a:pt x="3102356" y="8909304"/>
                  </a:moveTo>
                  <a:lnTo>
                    <a:pt x="3102102" y="8909304"/>
                  </a:lnTo>
                  <a:cubicBezTo>
                    <a:pt x="2607310" y="8909304"/>
                    <a:pt x="2140839" y="8756015"/>
                    <a:pt x="1715389" y="8453628"/>
                  </a:cubicBezTo>
                  <a:cubicBezTo>
                    <a:pt x="1321435" y="8173593"/>
                    <a:pt x="979932" y="7778750"/>
                    <a:pt x="700405" y="7280021"/>
                  </a:cubicBezTo>
                  <a:cubicBezTo>
                    <a:pt x="254254" y="6483985"/>
                    <a:pt x="6731" y="5484622"/>
                    <a:pt x="3556" y="4465955"/>
                  </a:cubicBezTo>
                  <a:cubicBezTo>
                    <a:pt x="0" y="3366008"/>
                    <a:pt x="275463" y="2331466"/>
                    <a:pt x="799846" y="1474343"/>
                  </a:cubicBezTo>
                  <a:cubicBezTo>
                    <a:pt x="1373124" y="537337"/>
                    <a:pt x="2212086" y="0"/>
                    <a:pt x="3101467" y="0"/>
                  </a:cubicBezTo>
                  <a:cubicBezTo>
                    <a:pt x="3991737" y="0"/>
                    <a:pt x="4831080" y="537337"/>
                    <a:pt x="5404358" y="1474343"/>
                  </a:cubicBezTo>
                  <a:cubicBezTo>
                    <a:pt x="5928868" y="2331466"/>
                    <a:pt x="6204204" y="3366008"/>
                    <a:pt x="6200648" y="4465955"/>
                  </a:cubicBezTo>
                  <a:cubicBezTo>
                    <a:pt x="6197346" y="5484622"/>
                    <a:pt x="5949950" y="6483985"/>
                    <a:pt x="5503799" y="7280021"/>
                  </a:cubicBezTo>
                  <a:cubicBezTo>
                    <a:pt x="5224272" y="7778750"/>
                    <a:pt x="4882769" y="8173593"/>
                    <a:pt x="4488815" y="8453629"/>
                  </a:cubicBezTo>
                  <a:cubicBezTo>
                    <a:pt x="4063365" y="8756015"/>
                    <a:pt x="3596894" y="8909304"/>
                    <a:pt x="3102356" y="8909304"/>
                  </a:cubicBezTo>
                  <a:close/>
                  <a:moveTo>
                    <a:pt x="3101467" y="19050"/>
                  </a:moveTo>
                  <a:cubicBezTo>
                    <a:pt x="2218817" y="19050"/>
                    <a:pt x="1385824" y="553085"/>
                    <a:pt x="816102" y="1484249"/>
                  </a:cubicBezTo>
                  <a:cubicBezTo>
                    <a:pt x="293497" y="2338451"/>
                    <a:pt x="19050" y="3369437"/>
                    <a:pt x="22606" y="4465828"/>
                  </a:cubicBezTo>
                  <a:cubicBezTo>
                    <a:pt x="25908" y="5481320"/>
                    <a:pt x="272415" y="6477508"/>
                    <a:pt x="717042" y="7270623"/>
                  </a:cubicBezTo>
                  <a:cubicBezTo>
                    <a:pt x="995172" y="7766812"/>
                    <a:pt x="1334770" y="8159623"/>
                    <a:pt x="1726438" y="8438007"/>
                  </a:cubicBezTo>
                  <a:cubicBezTo>
                    <a:pt x="2148586" y="8738108"/>
                    <a:pt x="2611374" y="8890254"/>
                    <a:pt x="3102102" y="8890254"/>
                  </a:cubicBezTo>
                  <a:lnTo>
                    <a:pt x="3102356" y="8890254"/>
                  </a:lnTo>
                  <a:cubicBezTo>
                    <a:pt x="3592830" y="8890254"/>
                    <a:pt x="4055618" y="8738108"/>
                    <a:pt x="4477766" y="8438007"/>
                  </a:cubicBezTo>
                  <a:cubicBezTo>
                    <a:pt x="4869434" y="8159623"/>
                    <a:pt x="5209032" y="7766812"/>
                    <a:pt x="5487162" y="7270623"/>
                  </a:cubicBezTo>
                  <a:cubicBezTo>
                    <a:pt x="5931662" y="6477508"/>
                    <a:pt x="6178296" y="5481320"/>
                    <a:pt x="6181598" y="4465828"/>
                  </a:cubicBezTo>
                  <a:cubicBezTo>
                    <a:pt x="6185154" y="3369437"/>
                    <a:pt x="5910707" y="2338324"/>
                    <a:pt x="5388102" y="1484122"/>
                  </a:cubicBezTo>
                  <a:cubicBezTo>
                    <a:pt x="4818380" y="553085"/>
                    <a:pt x="3984879" y="19050"/>
                    <a:pt x="3101467" y="19050"/>
                  </a:cubicBezTo>
                  <a:close/>
                </a:path>
              </a:pathLst>
            </a:custGeom>
            <a:solidFill>
              <a:srgbClr val="FFFFFF"/>
            </a:solidFill>
          </p:spPr>
        </p:sp>
        <p:sp>
          <p:nvSpPr>
            <p:cNvPr name="Freeform 5" id="5"/>
            <p:cNvSpPr/>
            <p:nvPr/>
          </p:nvSpPr>
          <p:spPr>
            <a:xfrm flipH="false" flipV="false">
              <a:off x="-794385" y="152654"/>
              <a:ext cx="7811897" cy="8611108"/>
            </a:xfrm>
            <a:custGeom>
              <a:avLst/>
              <a:gdLst/>
              <a:ahLst/>
              <a:cxnLst/>
              <a:rect r="r" b="b" t="t" l="l"/>
              <a:pathLst>
                <a:path h="8611108" w="7811897">
                  <a:moveTo>
                    <a:pt x="3905885" y="8611108"/>
                  </a:moveTo>
                  <a:cubicBezTo>
                    <a:pt x="3905758" y="8611108"/>
                    <a:pt x="3905758" y="8611108"/>
                    <a:pt x="3905631" y="8611108"/>
                  </a:cubicBezTo>
                  <a:cubicBezTo>
                    <a:pt x="1365123" y="8611108"/>
                    <a:pt x="0" y="4232148"/>
                    <a:pt x="1731010" y="1403223"/>
                  </a:cubicBezTo>
                  <a:cubicBezTo>
                    <a:pt x="2303272" y="467741"/>
                    <a:pt x="3104515" y="0"/>
                    <a:pt x="3905885" y="254"/>
                  </a:cubicBezTo>
                  <a:cubicBezTo>
                    <a:pt x="4707255" y="0"/>
                    <a:pt x="5508498" y="467868"/>
                    <a:pt x="6080887" y="1403223"/>
                  </a:cubicBezTo>
                  <a:cubicBezTo>
                    <a:pt x="7811897" y="4232275"/>
                    <a:pt x="6446774" y="8611108"/>
                    <a:pt x="3906266" y="8611108"/>
                  </a:cubicBezTo>
                  <a:cubicBezTo>
                    <a:pt x="3906012" y="8611108"/>
                    <a:pt x="3906012" y="8611108"/>
                    <a:pt x="3905885" y="8611108"/>
                  </a:cubicBezTo>
                  <a:close/>
                </a:path>
              </a:pathLst>
            </a:custGeom>
            <a:blipFill>
              <a:blip r:embed="rId5"/>
              <a:stretch>
                <a:fillRect l="-59551" r="-59551" t="0" b="0"/>
              </a:stretch>
            </a:blipFill>
          </p:spPr>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73857" y="1997879"/>
            <a:ext cx="1513923" cy="1513923"/>
          </a:xfrm>
          <a:prstGeom prst="rect">
            <a:avLst/>
          </a:prstGeom>
        </p:spPr>
      </p:pic>
      <p:sp>
        <p:nvSpPr>
          <p:cNvPr name="AutoShape 7" id="7"/>
          <p:cNvSpPr/>
          <p:nvPr/>
        </p:nvSpPr>
        <p:spPr>
          <a:xfrm flipV="true">
            <a:off x="1718541" y="8610580"/>
            <a:ext cx="7424557" cy="1905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1539832" y="4026152"/>
            <a:ext cx="7781975" cy="2971751"/>
          </a:xfrm>
          <a:prstGeom prst="rect">
            <a:avLst/>
          </a:prstGeom>
        </p:spPr>
        <p:txBody>
          <a:bodyPr anchor="t" rtlCol="false" tIns="0" lIns="0" bIns="0" rIns="0">
            <a:spAutoFit/>
          </a:bodyPr>
          <a:lstStyle/>
          <a:p>
            <a:pPr algn="ctr">
              <a:lnSpc>
                <a:spcPts val="6498"/>
              </a:lnSpc>
            </a:pPr>
            <a:r>
              <a:rPr lang="en-US" sz="6498">
                <a:solidFill>
                  <a:srgbClr val="FFFFFF"/>
                </a:solidFill>
                <a:latin typeface="Open Sans Bold"/>
              </a:rPr>
              <a:t>DETERMINANTS OF LIFE EXPECTANCY:</a:t>
            </a:r>
          </a:p>
          <a:p>
            <a:pPr algn="ctr">
              <a:lnSpc>
                <a:spcPts val="2598"/>
              </a:lnSpc>
            </a:pPr>
          </a:p>
          <a:p>
            <a:pPr algn="ctr">
              <a:lnSpc>
                <a:spcPts val="3998"/>
              </a:lnSpc>
            </a:pPr>
            <a:r>
              <a:rPr lang="en-US" sz="3998">
                <a:solidFill>
                  <a:srgbClr val="FFFFFF"/>
                </a:solidFill>
                <a:latin typeface="Open Sans Bold"/>
              </a:rPr>
              <a:t>DATA SCIENCE ANALYSIS, MODELING AND INSIGHTS</a:t>
            </a:r>
          </a:p>
        </p:txBody>
      </p:sp>
      <p:sp>
        <p:nvSpPr>
          <p:cNvPr name="TextBox 9" id="9"/>
          <p:cNvSpPr txBox="true"/>
          <p:nvPr/>
        </p:nvSpPr>
        <p:spPr>
          <a:xfrm rot="0">
            <a:off x="1635725" y="7774150"/>
            <a:ext cx="7508275" cy="318135"/>
          </a:xfrm>
          <a:prstGeom prst="rect">
            <a:avLst/>
          </a:prstGeom>
        </p:spPr>
        <p:txBody>
          <a:bodyPr anchor="t" rtlCol="false" tIns="0" lIns="0" bIns="0" rIns="0">
            <a:spAutoFit/>
          </a:bodyPr>
          <a:lstStyle/>
          <a:p>
            <a:pPr algn="ctr">
              <a:lnSpc>
                <a:spcPts val="2400"/>
              </a:lnSpc>
            </a:pPr>
            <a:r>
              <a:rPr lang="en-US" sz="2400" spc="21">
                <a:solidFill>
                  <a:srgbClr val="0776C0"/>
                </a:solidFill>
                <a:latin typeface="Open Sans Bold"/>
              </a:rPr>
              <a:t>PRESENTED BY: CHAN KIT HO &amp; CHIANG QIN ZHI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351773" y="322342"/>
            <a:ext cx="9936227" cy="14843032"/>
            <a:chOff x="0" y="0"/>
            <a:chExt cx="5969000" cy="8916670"/>
          </a:xfrm>
        </p:grpSpPr>
        <p:sp>
          <p:nvSpPr>
            <p:cNvPr name="Freeform 3" id="3"/>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4" id="4"/>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3"/>
              <a:stretch>
                <a:fillRect l="-63936" r="-63936" t="0" b="0"/>
              </a:stretch>
            </a:blipFill>
          </p:spPr>
        </p:sp>
      </p:grpSp>
      <p:sp>
        <p:nvSpPr>
          <p:cNvPr name="AutoShape 5" id="5"/>
          <p:cNvSpPr/>
          <p:nvPr/>
        </p:nvSpPr>
        <p:spPr>
          <a:xfrm>
            <a:off x="1028700" y="6765100"/>
            <a:ext cx="6972083"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028700" y="3680510"/>
            <a:ext cx="7192515" cy="2760583"/>
          </a:xfrm>
          <a:prstGeom prst="rect">
            <a:avLst/>
          </a:prstGeom>
        </p:spPr>
        <p:txBody>
          <a:bodyPr anchor="t" rtlCol="false" tIns="0" lIns="0" bIns="0" rIns="0">
            <a:spAutoFit/>
          </a:bodyPr>
          <a:lstStyle/>
          <a:p>
            <a:pPr>
              <a:lnSpc>
                <a:spcPts val="7161"/>
              </a:lnSpc>
            </a:pPr>
            <a:r>
              <a:rPr lang="en-US" sz="7161">
                <a:solidFill>
                  <a:srgbClr val="FFFFFF"/>
                </a:solidFill>
                <a:latin typeface="Open Sans Bold Bold"/>
              </a:rPr>
              <a:t>EXPLORATORY DATA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10497757" y="2348887"/>
            <a:ext cx="6162229" cy="6409336"/>
          </a:xfrm>
          <a:prstGeom prst="rect">
            <a:avLst/>
          </a:prstGeom>
        </p:spPr>
      </p:pic>
      <p:sp>
        <p:nvSpPr>
          <p:cNvPr name="TextBox 5" id="5"/>
          <p:cNvSpPr txBox="true"/>
          <p:nvPr/>
        </p:nvSpPr>
        <p:spPr>
          <a:xfrm rot="0">
            <a:off x="1255771" y="1938848"/>
            <a:ext cx="7192515"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Data Types</a:t>
            </a:r>
          </a:p>
        </p:txBody>
      </p:sp>
      <p:sp>
        <p:nvSpPr>
          <p:cNvPr name="TextBox 6" id="6"/>
          <p:cNvSpPr txBox="true"/>
          <p:nvPr/>
        </p:nvSpPr>
        <p:spPr>
          <a:xfrm rot="0">
            <a:off x="1255771" y="3218751"/>
            <a:ext cx="9241987" cy="5951435"/>
          </a:xfrm>
          <a:prstGeom prst="rect">
            <a:avLst/>
          </a:prstGeom>
        </p:spPr>
        <p:txBody>
          <a:bodyPr anchor="t" rtlCol="false" tIns="0" lIns="0" bIns="0" rIns="0">
            <a:spAutoFit/>
          </a:bodyPr>
          <a:lstStyle/>
          <a:p>
            <a:pPr>
              <a:lnSpc>
                <a:spcPts val="4293"/>
              </a:lnSpc>
            </a:pPr>
            <a:r>
              <a:rPr lang="en-US" sz="3066">
                <a:solidFill>
                  <a:srgbClr val="FFFFFF"/>
                </a:solidFill>
                <a:latin typeface="Open Sans Bold"/>
              </a:rPr>
              <a:t>Categorical</a:t>
            </a:r>
          </a:p>
          <a:p>
            <a:pPr>
              <a:lnSpc>
                <a:spcPts val="4293"/>
              </a:lnSpc>
            </a:pPr>
            <a:r>
              <a:rPr lang="en-US" sz="3066">
                <a:solidFill>
                  <a:srgbClr val="FFFFFF"/>
                </a:solidFill>
                <a:latin typeface="Open Sans"/>
              </a:rPr>
              <a:t>Region, Year, Country, Economy Status</a:t>
            </a:r>
          </a:p>
          <a:p>
            <a:pPr>
              <a:lnSpc>
                <a:spcPts val="4293"/>
              </a:lnSpc>
            </a:pPr>
          </a:p>
          <a:p>
            <a:pPr>
              <a:lnSpc>
                <a:spcPts val="4293"/>
              </a:lnSpc>
            </a:pPr>
            <a:r>
              <a:rPr lang="en-US" sz="3066">
                <a:solidFill>
                  <a:srgbClr val="FFFFFF"/>
                </a:solidFill>
                <a:latin typeface="Open Sans Bold"/>
              </a:rPr>
              <a:t>Continuous</a:t>
            </a:r>
            <a:r>
              <a:rPr lang="en-US" sz="3066">
                <a:solidFill>
                  <a:srgbClr val="FFFFFF"/>
                </a:solidFill>
                <a:latin typeface="Open Sans"/>
              </a:rPr>
              <a:t> </a:t>
            </a:r>
          </a:p>
          <a:p>
            <a:pPr>
              <a:lnSpc>
                <a:spcPts val="4293"/>
              </a:lnSpc>
            </a:pPr>
            <a:r>
              <a:rPr lang="en-US" sz="3066">
                <a:solidFill>
                  <a:srgbClr val="FFFFFF"/>
                </a:solidFill>
                <a:latin typeface="Open Sans"/>
              </a:rPr>
              <a:t> Under_five_deaths, Adult_mortality, Alcohol_consumption, BMI, Incidents_HIV, GDP_per_capita, Population_mln, Thinness_ten_nineteen_years, Thinness_five_nine_years, Schooling, Economy_status_Developed, </a:t>
            </a:r>
          </a:p>
          <a:p>
            <a:pPr>
              <a:lnSpc>
                <a:spcPts val="4293"/>
              </a:lnSpc>
            </a:pPr>
            <a:r>
              <a:rPr lang="en-US" sz="3066">
                <a:solidFill>
                  <a:srgbClr val="FFFFFF"/>
                </a:solidFill>
                <a:latin typeface="Open Sans"/>
              </a:rPr>
              <a:t>Life_expectancy, Essential Immunization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9095847" y="2591529"/>
            <a:ext cx="3331917"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Region</a:t>
            </a:r>
          </a:p>
        </p:txBody>
      </p:sp>
      <p:sp>
        <p:nvSpPr>
          <p:cNvPr name="TextBox 5" id="5"/>
          <p:cNvSpPr txBox="true"/>
          <p:nvPr/>
        </p:nvSpPr>
        <p:spPr>
          <a:xfrm rot="0">
            <a:off x="13270639" y="2139092"/>
            <a:ext cx="4461848"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Economy Status</a:t>
            </a:r>
          </a:p>
        </p:txBody>
      </p:sp>
      <p:sp>
        <p:nvSpPr>
          <p:cNvPr name="AutoShape 6" id="6"/>
          <p:cNvSpPr/>
          <p:nvPr/>
        </p:nvSpPr>
        <p:spPr>
          <a:xfrm flipH="true">
            <a:off x="13270639" y="3997394"/>
            <a:ext cx="1180203" cy="1326837"/>
          </a:xfrm>
          <a:prstGeom prst="line">
            <a:avLst/>
          </a:prstGeom>
          <a:ln cap="flat" w="57150">
            <a:solidFill>
              <a:srgbClr val="FFFFFF"/>
            </a:solidFill>
            <a:prstDash val="solid"/>
            <a:headEnd type="none" len="sm" w="sm"/>
            <a:tailEnd type="arrow" len="sm" w="med"/>
          </a:ln>
        </p:spPr>
      </p:sp>
      <p:sp>
        <p:nvSpPr>
          <p:cNvPr name="AutoShape 7" id="7"/>
          <p:cNvSpPr/>
          <p:nvPr/>
        </p:nvSpPr>
        <p:spPr>
          <a:xfrm flipH="true">
            <a:off x="8281403" y="4600708"/>
            <a:ext cx="2494690" cy="12661"/>
          </a:xfrm>
          <a:prstGeom prst="line">
            <a:avLst/>
          </a:prstGeom>
          <a:ln cap="flat" w="57150">
            <a:solidFill>
              <a:srgbClr val="FFFFFF"/>
            </a:solidFill>
            <a:prstDash val="solid"/>
            <a:headEnd type="none" len="sm" w="sm"/>
            <a:tailEnd type="arrow" len="sm" w="med"/>
          </a:ln>
        </p:spPr>
      </p:sp>
      <p:sp>
        <p:nvSpPr>
          <p:cNvPr name="AutoShape 8" id="8"/>
          <p:cNvSpPr/>
          <p:nvPr/>
        </p:nvSpPr>
        <p:spPr>
          <a:xfrm>
            <a:off x="10761806" y="3544956"/>
            <a:ext cx="14288" cy="1036702"/>
          </a:xfrm>
          <a:prstGeom prst="line">
            <a:avLst/>
          </a:prstGeom>
          <a:ln cap="flat" w="57150">
            <a:solidFill>
              <a:srgbClr val="FFFFFF"/>
            </a:solidFill>
            <a:prstDash val="solid"/>
            <a:headEnd type="none" len="sm" w="sm"/>
            <a:tailEnd type="none" len="sm" w="sm"/>
          </a:ln>
        </p:spPr>
      </p:sp>
      <p:pic>
        <p:nvPicPr>
          <p:cNvPr name="Picture 9" id="9"/>
          <p:cNvPicPr>
            <a:picLocks noChangeAspect="true"/>
          </p:cNvPicPr>
          <p:nvPr/>
        </p:nvPicPr>
        <p:blipFill>
          <a:blip r:embed="rId3"/>
          <a:srcRect l="0" t="0" r="0" b="0"/>
          <a:stretch>
            <a:fillRect/>
          </a:stretch>
        </p:blipFill>
        <p:spPr>
          <a:xfrm flipH="false" flipV="false" rot="0">
            <a:off x="104700" y="2188287"/>
            <a:ext cx="7828821" cy="7828821"/>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8086549" y="5400372"/>
            <a:ext cx="10034723" cy="4616736"/>
          </a:xfrm>
          <a:prstGeom prst="rect">
            <a:avLst/>
          </a:prstGeom>
        </p:spPr>
      </p:pic>
      <p:sp>
        <p:nvSpPr>
          <p:cNvPr name="TextBox 11" id="11"/>
          <p:cNvSpPr txBox="true"/>
          <p:nvPr/>
        </p:nvSpPr>
        <p:spPr>
          <a:xfrm rot="0">
            <a:off x="0" y="1014577"/>
            <a:ext cx="8345986"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Categorical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6930374" y="8761690"/>
            <a:ext cx="657852" cy="657852"/>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FFFFFF"/>
              </a:solidFill>
            </a:ln>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2110"/>
                </a:lnSpc>
              </a:pPr>
              <a:r>
                <a:rPr lang="en-US" sz="2110" spc="162">
                  <a:solidFill>
                    <a:srgbClr val="FFFFFF"/>
                  </a:solidFill>
                  <a:latin typeface="Open Sans"/>
                </a:rPr>
                <a:t>8</a:t>
              </a:r>
            </a:p>
          </p:txBody>
        </p:sp>
      </p:grpSp>
      <p:pic>
        <p:nvPicPr>
          <p:cNvPr name="Picture 7" id="7"/>
          <p:cNvPicPr>
            <a:picLocks noChangeAspect="true"/>
          </p:cNvPicPr>
          <p:nvPr/>
        </p:nvPicPr>
        <p:blipFill>
          <a:blip r:embed="rId3"/>
          <a:srcRect l="0" t="0" r="0" b="0"/>
          <a:stretch>
            <a:fillRect/>
          </a:stretch>
        </p:blipFill>
        <p:spPr>
          <a:xfrm flipH="false" flipV="false" rot="0">
            <a:off x="8998396" y="795865"/>
            <a:ext cx="9289604" cy="9491135"/>
          </a:xfrm>
          <a:prstGeom prst="rect">
            <a:avLst/>
          </a:prstGeom>
        </p:spPr>
      </p:pic>
      <p:sp>
        <p:nvSpPr>
          <p:cNvPr name="TextBox 8" id="8"/>
          <p:cNvSpPr txBox="true"/>
          <p:nvPr/>
        </p:nvSpPr>
        <p:spPr>
          <a:xfrm rot="0">
            <a:off x="1349932" y="3186481"/>
            <a:ext cx="7192515"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Correlation Heatmap</a:t>
            </a:r>
          </a:p>
        </p:txBody>
      </p:sp>
      <p:sp>
        <p:nvSpPr>
          <p:cNvPr name="TextBox 9" id="9"/>
          <p:cNvSpPr txBox="true"/>
          <p:nvPr/>
        </p:nvSpPr>
        <p:spPr>
          <a:xfrm rot="0">
            <a:off x="1349932" y="5422049"/>
            <a:ext cx="6904821" cy="1270226"/>
          </a:xfrm>
          <a:prstGeom prst="rect">
            <a:avLst/>
          </a:prstGeom>
        </p:spPr>
        <p:txBody>
          <a:bodyPr anchor="t" rtlCol="false" tIns="0" lIns="0" bIns="0" rIns="0">
            <a:spAutoFit/>
          </a:bodyPr>
          <a:lstStyle/>
          <a:p>
            <a:pPr>
              <a:lnSpc>
                <a:spcPts val="3453"/>
              </a:lnSpc>
            </a:pPr>
            <a:r>
              <a:rPr lang="en-US" sz="2466">
                <a:solidFill>
                  <a:srgbClr val="FFFFFF"/>
                </a:solidFill>
                <a:latin typeface="Open Sans"/>
              </a:rPr>
              <a:t>A graphical representation of a correlation matrix representing the correlation between different variables.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453318" y="1171575"/>
            <a:ext cx="15381365" cy="5615072"/>
            <a:chOff x="0" y="0"/>
            <a:chExt cx="20508486" cy="7486763"/>
          </a:xfrm>
        </p:grpSpPr>
        <p:pic>
          <p:nvPicPr>
            <p:cNvPr name="Picture 5" id="5"/>
            <p:cNvPicPr>
              <a:picLocks noChangeAspect="true"/>
            </p:cNvPicPr>
            <p:nvPr/>
          </p:nvPicPr>
          <p:blipFill>
            <a:blip r:embed="rId3"/>
            <a:srcRect l="26307" t="0" r="313" b="0"/>
            <a:stretch>
              <a:fillRect/>
            </a:stretch>
          </p:blipFill>
          <p:spPr>
            <a:xfrm flipH="false" flipV="false" rot="0">
              <a:off x="3622295" y="6146684"/>
              <a:ext cx="16886192" cy="1340080"/>
            </a:xfrm>
            <a:prstGeom prst="rect">
              <a:avLst/>
            </a:prstGeom>
          </p:spPr>
        </p:pic>
        <p:pic>
          <p:nvPicPr>
            <p:cNvPr name="Picture 6" id="6"/>
            <p:cNvPicPr>
              <a:picLocks noChangeAspect="true"/>
            </p:cNvPicPr>
            <p:nvPr/>
          </p:nvPicPr>
          <p:blipFill>
            <a:blip r:embed="rId4"/>
            <a:srcRect l="13299" t="80" r="0" b="0"/>
            <a:stretch>
              <a:fillRect/>
            </a:stretch>
          </p:blipFill>
          <p:spPr>
            <a:xfrm flipH="false" flipV="false" rot="0">
              <a:off x="3842003" y="0"/>
              <a:ext cx="16666483" cy="6126190"/>
            </a:xfrm>
            <a:prstGeom prst="rect">
              <a:avLst/>
            </a:prstGeom>
          </p:spPr>
        </p:pic>
        <p:pic>
          <p:nvPicPr>
            <p:cNvPr name="Picture 7" id="7"/>
            <p:cNvPicPr>
              <a:picLocks noChangeAspect="true"/>
            </p:cNvPicPr>
            <p:nvPr/>
          </p:nvPicPr>
          <p:blipFill>
            <a:blip r:embed="rId3"/>
            <a:srcRect l="0" t="0" r="83304" b="0"/>
            <a:stretch>
              <a:fillRect/>
            </a:stretch>
          </p:blipFill>
          <p:spPr>
            <a:xfrm flipH="false" flipV="false" rot="0">
              <a:off x="0" y="6146684"/>
              <a:ext cx="3842003" cy="1340080"/>
            </a:xfrm>
            <a:prstGeom prst="rect">
              <a:avLst/>
            </a:prstGeom>
          </p:spPr>
        </p:pic>
        <p:grpSp>
          <p:nvGrpSpPr>
            <p:cNvPr name="Group 8" id="8"/>
            <p:cNvGrpSpPr/>
            <p:nvPr/>
          </p:nvGrpSpPr>
          <p:grpSpPr>
            <a:xfrm rot="0">
              <a:off x="0" y="0"/>
              <a:ext cx="3843434" cy="6249114"/>
              <a:chOff x="0" y="0"/>
              <a:chExt cx="759197" cy="1234393"/>
            </a:xfrm>
          </p:grpSpPr>
          <p:sp>
            <p:nvSpPr>
              <p:cNvPr name="Freeform 9" id="9"/>
              <p:cNvSpPr/>
              <p:nvPr/>
            </p:nvSpPr>
            <p:spPr>
              <a:xfrm flipH="false" flipV="false">
                <a:off x="0" y="0"/>
                <a:ext cx="759197" cy="1234393"/>
              </a:xfrm>
              <a:custGeom>
                <a:avLst/>
                <a:gdLst/>
                <a:ahLst/>
                <a:cxnLst/>
                <a:rect r="r" b="b" t="t" l="l"/>
                <a:pathLst>
                  <a:path h="1234393" w="759197">
                    <a:moveTo>
                      <a:pt x="0" y="0"/>
                    </a:moveTo>
                    <a:lnTo>
                      <a:pt x="759197" y="0"/>
                    </a:lnTo>
                    <a:lnTo>
                      <a:pt x="759197" y="1234393"/>
                    </a:lnTo>
                    <a:lnTo>
                      <a:pt x="0" y="1234393"/>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grpSp>
        <p:nvGrpSpPr>
          <p:cNvPr name="Group 11" id="11"/>
          <p:cNvGrpSpPr/>
          <p:nvPr/>
        </p:nvGrpSpPr>
        <p:grpSpPr>
          <a:xfrm rot="0">
            <a:off x="4295248" y="2093875"/>
            <a:ext cx="896859" cy="4692772"/>
            <a:chOff x="0" y="0"/>
            <a:chExt cx="236210" cy="1235956"/>
          </a:xfrm>
        </p:grpSpPr>
        <p:sp>
          <p:nvSpPr>
            <p:cNvPr name="Freeform 12" id="12"/>
            <p:cNvSpPr/>
            <p:nvPr/>
          </p:nvSpPr>
          <p:spPr>
            <a:xfrm flipH="false" flipV="false">
              <a:off x="0" y="0"/>
              <a:ext cx="236210" cy="1235956"/>
            </a:xfrm>
            <a:custGeom>
              <a:avLst/>
              <a:gdLst/>
              <a:ahLst/>
              <a:cxnLst/>
              <a:rect r="r" b="b" t="t" l="l"/>
              <a:pathLst>
                <a:path h="1235956" w="236210">
                  <a:moveTo>
                    <a:pt x="0" y="0"/>
                  </a:moveTo>
                  <a:lnTo>
                    <a:pt x="236210" y="0"/>
                  </a:lnTo>
                  <a:lnTo>
                    <a:pt x="236210" y="1235956"/>
                  </a:lnTo>
                  <a:lnTo>
                    <a:pt x="0" y="1235956"/>
                  </a:lnTo>
                  <a:close/>
                </a:path>
              </a:pathLst>
            </a:custGeom>
            <a:solidFill>
              <a:srgbClr val="000000">
                <a:alpha val="0"/>
              </a:srgbClr>
            </a:solidFill>
            <a:ln w="38100">
              <a:solidFill>
                <a:srgbClr val="FF5757"/>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14" id="14"/>
          <p:cNvGrpSpPr/>
          <p:nvPr/>
        </p:nvGrpSpPr>
        <p:grpSpPr>
          <a:xfrm rot="0">
            <a:off x="5108016" y="2093875"/>
            <a:ext cx="967479" cy="4692772"/>
            <a:chOff x="0" y="0"/>
            <a:chExt cx="254809" cy="1235956"/>
          </a:xfrm>
        </p:grpSpPr>
        <p:sp>
          <p:nvSpPr>
            <p:cNvPr name="Freeform 15" id="15"/>
            <p:cNvSpPr/>
            <p:nvPr/>
          </p:nvSpPr>
          <p:spPr>
            <a:xfrm flipH="false" flipV="false">
              <a:off x="0" y="0"/>
              <a:ext cx="254809" cy="1235956"/>
            </a:xfrm>
            <a:custGeom>
              <a:avLst/>
              <a:gdLst/>
              <a:ahLst/>
              <a:cxnLst/>
              <a:rect r="r" b="b" t="t" l="l"/>
              <a:pathLst>
                <a:path h="1235956" w="254809">
                  <a:moveTo>
                    <a:pt x="0" y="0"/>
                  </a:moveTo>
                  <a:lnTo>
                    <a:pt x="254809" y="0"/>
                  </a:lnTo>
                  <a:lnTo>
                    <a:pt x="254809" y="1235956"/>
                  </a:lnTo>
                  <a:lnTo>
                    <a:pt x="0" y="1235956"/>
                  </a:lnTo>
                  <a:close/>
                </a:path>
              </a:pathLst>
            </a:custGeom>
            <a:solidFill>
              <a:srgbClr val="000000">
                <a:alpha val="0"/>
              </a:srgbClr>
            </a:solidFill>
            <a:ln w="38100">
              <a:solidFill>
                <a:srgbClr val="FF5757"/>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17" id="17"/>
          <p:cNvGrpSpPr/>
          <p:nvPr/>
        </p:nvGrpSpPr>
        <p:grpSpPr>
          <a:xfrm rot="0">
            <a:off x="6955312" y="2093875"/>
            <a:ext cx="978209" cy="4692772"/>
            <a:chOff x="0" y="0"/>
            <a:chExt cx="257635" cy="1235956"/>
          </a:xfrm>
        </p:grpSpPr>
        <p:sp>
          <p:nvSpPr>
            <p:cNvPr name="Freeform 18" id="18"/>
            <p:cNvSpPr/>
            <p:nvPr/>
          </p:nvSpPr>
          <p:spPr>
            <a:xfrm flipH="false" flipV="false">
              <a:off x="0" y="0"/>
              <a:ext cx="257635" cy="1235956"/>
            </a:xfrm>
            <a:custGeom>
              <a:avLst/>
              <a:gdLst/>
              <a:ahLst/>
              <a:cxnLst/>
              <a:rect r="r" b="b" t="t" l="l"/>
              <a:pathLst>
                <a:path h="1235956" w="257635">
                  <a:moveTo>
                    <a:pt x="0" y="0"/>
                  </a:moveTo>
                  <a:lnTo>
                    <a:pt x="257635" y="0"/>
                  </a:lnTo>
                  <a:lnTo>
                    <a:pt x="257635" y="1235956"/>
                  </a:lnTo>
                  <a:lnTo>
                    <a:pt x="0" y="1235956"/>
                  </a:lnTo>
                  <a:close/>
                </a:path>
              </a:pathLst>
            </a:custGeom>
            <a:solidFill>
              <a:srgbClr val="000000">
                <a:alpha val="0"/>
              </a:srgbClr>
            </a:solidFill>
            <a:ln w="38100">
              <a:solidFill>
                <a:srgbClr val="FF5757"/>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20" id="20"/>
          <p:cNvGrpSpPr/>
          <p:nvPr/>
        </p:nvGrpSpPr>
        <p:grpSpPr>
          <a:xfrm rot="0">
            <a:off x="8809821" y="2093875"/>
            <a:ext cx="884048" cy="4692772"/>
            <a:chOff x="0" y="0"/>
            <a:chExt cx="232836" cy="1235956"/>
          </a:xfrm>
        </p:grpSpPr>
        <p:sp>
          <p:nvSpPr>
            <p:cNvPr name="Freeform 21" id="21"/>
            <p:cNvSpPr/>
            <p:nvPr/>
          </p:nvSpPr>
          <p:spPr>
            <a:xfrm flipH="false" flipV="false">
              <a:off x="0" y="0"/>
              <a:ext cx="232836" cy="1235956"/>
            </a:xfrm>
            <a:custGeom>
              <a:avLst/>
              <a:gdLst/>
              <a:ahLst/>
              <a:cxnLst/>
              <a:rect r="r" b="b" t="t" l="l"/>
              <a:pathLst>
                <a:path h="1235956" w="232836">
                  <a:moveTo>
                    <a:pt x="0" y="0"/>
                  </a:moveTo>
                  <a:lnTo>
                    <a:pt x="232836" y="0"/>
                  </a:lnTo>
                  <a:lnTo>
                    <a:pt x="232836" y="1235956"/>
                  </a:lnTo>
                  <a:lnTo>
                    <a:pt x="0" y="1235956"/>
                  </a:lnTo>
                  <a:close/>
                </a:path>
              </a:pathLst>
            </a:custGeom>
            <a:solidFill>
              <a:srgbClr val="000000">
                <a:alpha val="0"/>
              </a:srgbClr>
            </a:solidFill>
            <a:ln w="38100">
              <a:solidFill>
                <a:srgbClr val="FF5757"/>
              </a:solidFill>
            </a:ln>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23" id="23"/>
          <p:cNvGrpSpPr/>
          <p:nvPr/>
        </p:nvGrpSpPr>
        <p:grpSpPr>
          <a:xfrm rot="0">
            <a:off x="12379920" y="2093875"/>
            <a:ext cx="931129" cy="4692772"/>
            <a:chOff x="0" y="0"/>
            <a:chExt cx="245236" cy="1235956"/>
          </a:xfrm>
        </p:grpSpPr>
        <p:sp>
          <p:nvSpPr>
            <p:cNvPr name="Freeform 24" id="24"/>
            <p:cNvSpPr/>
            <p:nvPr/>
          </p:nvSpPr>
          <p:spPr>
            <a:xfrm flipH="false" flipV="false">
              <a:off x="0" y="0"/>
              <a:ext cx="245236" cy="1235956"/>
            </a:xfrm>
            <a:custGeom>
              <a:avLst/>
              <a:gdLst/>
              <a:ahLst/>
              <a:cxnLst/>
              <a:rect r="r" b="b" t="t" l="l"/>
              <a:pathLst>
                <a:path h="1235956" w="245236">
                  <a:moveTo>
                    <a:pt x="0" y="0"/>
                  </a:moveTo>
                  <a:lnTo>
                    <a:pt x="245236" y="0"/>
                  </a:lnTo>
                  <a:lnTo>
                    <a:pt x="245236" y="1235956"/>
                  </a:lnTo>
                  <a:lnTo>
                    <a:pt x="0" y="1235956"/>
                  </a:lnTo>
                  <a:close/>
                </a:path>
              </a:pathLst>
            </a:custGeom>
            <a:solidFill>
              <a:srgbClr val="000000">
                <a:alpha val="0"/>
              </a:srgbClr>
            </a:solidFill>
            <a:ln w="38100">
              <a:solidFill>
                <a:srgbClr val="FF5757"/>
              </a:solidFill>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26" id="26"/>
          <p:cNvGrpSpPr/>
          <p:nvPr/>
        </p:nvGrpSpPr>
        <p:grpSpPr>
          <a:xfrm rot="0">
            <a:off x="15903554" y="2093875"/>
            <a:ext cx="931129" cy="4692772"/>
            <a:chOff x="0" y="0"/>
            <a:chExt cx="245236" cy="1235956"/>
          </a:xfrm>
        </p:grpSpPr>
        <p:sp>
          <p:nvSpPr>
            <p:cNvPr name="Freeform 27" id="27"/>
            <p:cNvSpPr/>
            <p:nvPr/>
          </p:nvSpPr>
          <p:spPr>
            <a:xfrm flipH="false" flipV="false">
              <a:off x="0" y="0"/>
              <a:ext cx="245236" cy="1235956"/>
            </a:xfrm>
            <a:custGeom>
              <a:avLst/>
              <a:gdLst/>
              <a:ahLst/>
              <a:cxnLst/>
              <a:rect r="r" b="b" t="t" l="l"/>
              <a:pathLst>
                <a:path h="1235956" w="245236">
                  <a:moveTo>
                    <a:pt x="0" y="0"/>
                  </a:moveTo>
                  <a:lnTo>
                    <a:pt x="245236" y="0"/>
                  </a:lnTo>
                  <a:lnTo>
                    <a:pt x="245236" y="1235956"/>
                  </a:lnTo>
                  <a:lnTo>
                    <a:pt x="0" y="1235956"/>
                  </a:lnTo>
                  <a:close/>
                </a:path>
              </a:pathLst>
            </a:custGeom>
            <a:solidFill>
              <a:srgbClr val="000000">
                <a:alpha val="0"/>
              </a:srgbClr>
            </a:solidFill>
            <a:ln w="38100">
              <a:solidFill>
                <a:srgbClr val="FF5757"/>
              </a:solidFill>
            </a:ln>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grpSp>
        <p:nvGrpSpPr>
          <p:cNvPr name="Group 29" id="29"/>
          <p:cNvGrpSpPr/>
          <p:nvPr/>
        </p:nvGrpSpPr>
        <p:grpSpPr>
          <a:xfrm rot="0">
            <a:off x="5192107" y="7129547"/>
            <a:ext cx="3086100" cy="1179341"/>
            <a:chOff x="0" y="0"/>
            <a:chExt cx="812800" cy="310608"/>
          </a:xfrm>
        </p:grpSpPr>
        <p:sp>
          <p:nvSpPr>
            <p:cNvPr name="Freeform 30" id="30"/>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UNDER FIVE DEATHS</a:t>
              </a:r>
            </a:p>
          </p:txBody>
        </p:sp>
      </p:grpSp>
      <p:grpSp>
        <p:nvGrpSpPr>
          <p:cNvPr name="Group 32" id="32"/>
          <p:cNvGrpSpPr/>
          <p:nvPr/>
        </p:nvGrpSpPr>
        <p:grpSpPr>
          <a:xfrm rot="0">
            <a:off x="13175877" y="7129547"/>
            <a:ext cx="3086100" cy="1179341"/>
            <a:chOff x="0" y="0"/>
            <a:chExt cx="812800" cy="310608"/>
          </a:xfrm>
        </p:grpSpPr>
        <p:sp>
          <p:nvSpPr>
            <p:cNvPr name="Freeform 33" id="33"/>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BMI</a:t>
              </a:r>
            </a:p>
          </p:txBody>
        </p:sp>
      </p:grpSp>
      <p:grpSp>
        <p:nvGrpSpPr>
          <p:cNvPr name="Group 35" id="35"/>
          <p:cNvGrpSpPr/>
          <p:nvPr/>
        </p:nvGrpSpPr>
        <p:grpSpPr>
          <a:xfrm rot="0">
            <a:off x="5192107" y="8773471"/>
            <a:ext cx="3086100" cy="1179341"/>
            <a:chOff x="0" y="0"/>
            <a:chExt cx="812800" cy="310608"/>
          </a:xfrm>
        </p:grpSpPr>
        <p:sp>
          <p:nvSpPr>
            <p:cNvPr name="Freeform 36" id="3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GDP PER CAPITA</a:t>
              </a:r>
            </a:p>
          </p:txBody>
        </p:sp>
      </p:grpSp>
      <p:grpSp>
        <p:nvGrpSpPr>
          <p:cNvPr name="Group 38" id="38"/>
          <p:cNvGrpSpPr/>
          <p:nvPr/>
        </p:nvGrpSpPr>
        <p:grpSpPr>
          <a:xfrm rot="0">
            <a:off x="9151051" y="8773471"/>
            <a:ext cx="3086100" cy="1179341"/>
            <a:chOff x="0" y="0"/>
            <a:chExt cx="812800" cy="310608"/>
          </a:xfrm>
        </p:grpSpPr>
        <p:sp>
          <p:nvSpPr>
            <p:cNvPr name="Freeform 39" id="39"/>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SCHOOLING</a:t>
              </a:r>
            </a:p>
          </p:txBody>
        </p:sp>
      </p:grpSp>
      <p:grpSp>
        <p:nvGrpSpPr>
          <p:cNvPr name="Group 41" id="41"/>
          <p:cNvGrpSpPr/>
          <p:nvPr/>
        </p:nvGrpSpPr>
        <p:grpSpPr>
          <a:xfrm rot="0">
            <a:off x="9183992" y="7129547"/>
            <a:ext cx="3086100" cy="1179341"/>
            <a:chOff x="0" y="0"/>
            <a:chExt cx="812800" cy="310608"/>
          </a:xfrm>
        </p:grpSpPr>
        <p:sp>
          <p:nvSpPr>
            <p:cNvPr name="Freeform 42" id="42"/>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43" id="43"/>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ADULT MORTALITY</a:t>
              </a:r>
            </a:p>
          </p:txBody>
        </p:sp>
      </p:grpSp>
      <p:grpSp>
        <p:nvGrpSpPr>
          <p:cNvPr name="Group 44" id="44"/>
          <p:cNvGrpSpPr/>
          <p:nvPr/>
        </p:nvGrpSpPr>
        <p:grpSpPr>
          <a:xfrm rot="0">
            <a:off x="13113451" y="8773471"/>
            <a:ext cx="3086100" cy="1179341"/>
            <a:chOff x="0" y="0"/>
            <a:chExt cx="812800" cy="310608"/>
          </a:xfrm>
        </p:grpSpPr>
        <p:sp>
          <p:nvSpPr>
            <p:cNvPr name="Freeform 45" id="45"/>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13457"/>
            </a:solidFill>
          </p:spPr>
        </p:sp>
        <p:sp>
          <p:nvSpPr>
            <p:cNvPr name="TextBox 46" id="46"/>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ESSENTIAL IMMUNIZATION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816838"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1" y="921302"/>
            <a:ext cx="10730721" cy="9525"/>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11031935" y="220687"/>
            <a:ext cx="6227365" cy="765468"/>
          </a:xfrm>
          <a:prstGeom prst="rect">
            <a:avLst/>
          </a:prstGeom>
        </p:spPr>
        <p:txBody>
          <a:bodyPr anchor="t" rtlCol="false" tIns="0" lIns="0" bIns="0" rIns="0">
            <a:spAutoFit/>
          </a:bodyPr>
          <a:lstStyle/>
          <a:p>
            <a:pPr>
              <a:lnSpc>
                <a:spcPts val="5761"/>
              </a:lnSpc>
            </a:pPr>
            <a:r>
              <a:rPr lang="en-US" sz="5761">
                <a:solidFill>
                  <a:srgbClr val="FFFFFF"/>
                </a:solidFill>
                <a:latin typeface="Open Sans Bold"/>
              </a:rPr>
              <a:t>Continuous Data</a:t>
            </a:r>
          </a:p>
        </p:txBody>
      </p:sp>
      <p:pic>
        <p:nvPicPr>
          <p:cNvPr name="Picture 5" id="5"/>
          <p:cNvPicPr>
            <a:picLocks noChangeAspect="true"/>
          </p:cNvPicPr>
          <p:nvPr/>
        </p:nvPicPr>
        <p:blipFill>
          <a:blip r:embed="rId3"/>
          <a:srcRect l="380" t="0" r="1486" b="50000"/>
          <a:stretch>
            <a:fillRect/>
          </a:stretch>
        </p:blipFill>
        <p:spPr>
          <a:xfrm flipH="false" flipV="false" rot="0">
            <a:off x="0" y="1066800"/>
            <a:ext cx="9059978" cy="9286875"/>
          </a:xfrm>
          <a:prstGeom prst="rect">
            <a:avLst/>
          </a:prstGeom>
        </p:spPr>
      </p:pic>
      <p:pic>
        <p:nvPicPr>
          <p:cNvPr name="Picture 6" id="6"/>
          <p:cNvPicPr>
            <a:picLocks noChangeAspect="true"/>
          </p:cNvPicPr>
          <p:nvPr/>
        </p:nvPicPr>
        <p:blipFill>
          <a:blip r:embed="rId3"/>
          <a:srcRect l="196" t="49999" r="0" b="0"/>
          <a:stretch>
            <a:fillRect/>
          </a:stretch>
        </p:blipFill>
        <p:spPr>
          <a:xfrm flipH="false" flipV="false" rot="0">
            <a:off x="9144000" y="1066800"/>
            <a:ext cx="9228022" cy="930084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816838"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EXPLORATORY DATA ANALYSIS</a:t>
            </a:r>
          </a:p>
        </p:txBody>
      </p:sp>
      <p:sp>
        <p:nvSpPr>
          <p:cNvPr name="AutoShape 3" id="3"/>
          <p:cNvSpPr/>
          <p:nvPr/>
        </p:nvSpPr>
        <p:spPr>
          <a:xfrm>
            <a:off x="6528571" y="1171575"/>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19920" b="0"/>
          <a:stretch>
            <a:fillRect/>
          </a:stretch>
        </p:blipFill>
        <p:spPr>
          <a:xfrm flipH="false" flipV="false" rot="0">
            <a:off x="198130" y="5265663"/>
            <a:ext cx="5890363" cy="81326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6276815" y="1872201"/>
            <a:ext cx="11234233" cy="7600186"/>
          </a:xfrm>
          <a:prstGeom prst="rect">
            <a:avLst/>
          </a:prstGeom>
        </p:spPr>
      </p:pic>
      <p:sp>
        <p:nvSpPr>
          <p:cNvPr name="TextBox 6" id="6"/>
          <p:cNvSpPr txBox="true"/>
          <p:nvPr/>
        </p:nvSpPr>
        <p:spPr>
          <a:xfrm rot="0">
            <a:off x="11031935" y="220687"/>
            <a:ext cx="6227365" cy="765468"/>
          </a:xfrm>
          <a:prstGeom prst="rect">
            <a:avLst/>
          </a:prstGeom>
        </p:spPr>
        <p:txBody>
          <a:bodyPr anchor="t" rtlCol="false" tIns="0" lIns="0" bIns="0" rIns="0">
            <a:spAutoFit/>
          </a:bodyPr>
          <a:lstStyle/>
          <a:p>
            <a:pPr>
              <a:lnSpc>
                <a:spcPts val="5761"/>
              </a:lnSpc>
            </a:pPr>
            <a:r>
              <a:rPr lang="en-US" sz="5761">
                <a:solidFill>
                  <a:srgbClr val="FFFFFF"/>
                </a:solidFill>
                <a:latin typeface="Open Sans Bold"/>
              </a:rPr>
              <a:t>Continuous Data</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776C0"/>
        </a:solidFill>
      </p:bgPr>
    </p:bg>
    <p:spTree>
      <p:nvGrpSpPr>
        <p:cNvPr id="1" name=""/>
        <p:cNvGrpSpPr/>
        <p:nvPr/>
      </p:nvGrpSpPr>
      <p:grpSpPr>
        <a:xfrm>
          <a:off x="0" y="0"/>
          <a:ext cx="0" cy="0"/>
          <a:chOff x="0" y="0"/>
          <a:chExt cx="0" cy="0"/>
        </a:xfrm>
      </p:grpSpPr>
      <p:sp>
        <p:nvSpPr>
          <p:cNvPr name="AutoShape 2" id="2"/>
          <p:cNvSpPr/>
          <p:nvPr/>
        </p:nvSpPr>
        <p:spPr>
          <a:xfrm>
            <a:off x="1028700" y="7760061"/>
            <a:ext cx="6972083" cy="0"/>
          </a:xfrm>
          <a:prstGeom prst="line">
            <a:avLst/>
          </a:prstGeom>
          <a:ln cap="flat" w="19050">
            <a:solidFill>
              <a:srgbClr val="FFFFFF"/>
            </a:solidFill>
            <a:prstDash val="solid"/>
            <a:headEnd type="none" len="sm" w="sm"/>
            <a:tailEnd type="none" len="sm" w="sm"/>
          </a:ln>
        </p:spPr>
      </p:sp>
      <p:sp>
        <p:nvSpPr>
          <p:cNvPr name="TextBox 3" id="3"/>
          <p:cNvSpPr txBox="true"/>
          <p:nvPr/>
        </p:nvSpPr>
        <p:spPr>
          <a:xfrm rot="0">
            <a:off x="1028700" y="5276850"/>
            <a:ext cx="7192515" cy="1856573"/>
          </a:xfrm>
          <a:prstGeom prst="rect">
            <a:avLst/>
          </a:prstGeom>
        </p:spPr>
        <p:txBody>
          <a:bodyPr anchor="t" rtlCol="false" tIns="0" lIns="0" bIns="0" rIns="0">
            <a:spAutoFit/>
          </a:bodyPr>
          <a:lstStyle/>
          <a:p>
            <a:pPr>
              <a:lnSpc>
                <a:spcPts val="7161"/>
              </a:lnSpc>
            </a:pPr>
            <a:r>
              <a:rPr lang="en-US" sz="7161">
                <a:solidFill>
                  <a:srgbClr val="FFFFFF"/>
                </a:solidFill>
                <a:latin typeface="Open Sans Bold Bold"/>
              </a:rPr>
              <a:t>MACHINE LEARNING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6930374" y="8761690"/>
            <a:ext cx="657852" cy="657852"/>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FFFFFF"/>
              </a:solidFill>
            </a:ln>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2110"/>
                </a:lnSpc>
              </a:pPr>
              <a:r>
                <a:rPr lang="en-US" sz="2110" spc="162">
                  <a:solidFill>
                    <a:srgbClr val="FFFFFF"/>
                  </a:solidFill>
                  <a:latin typeface="Open Sans"/>
                </a:rPr>
                <a:t>8</a:t>
              </a:r>
            </a:p>
          </p:txBody>
        </p:sp>
      </p:grpSp>
      <p:pic>
        <p:nvPicPr>
          <p:cNvPr name="Picture 7" id="7"/>
          <p:cNvPicPr>
            <a:picLocks noChangeAspect="true"/>
          </p:cNvPicPr>
          <p:nvPr/>
        </p:nvPicPr>
        <p:blipFill>
          <a:blip r:embed="rId3"/>
          <a:srcRect l="0" t="0" r="50713" b="0"/>
          <a:stretch>
            <a:fillRect/>
          </a:stretch>
        </p:blipFill>
        <p:spPr>
          <a:xfrm flipH="false" flipV="false" rot="0">
            <a:off x="9630058" y="1028700"/>
            <a:ext cx="8444226" cy="8797252"/>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367038" y="5404827"/>
            <a:ext cx="6306757" cy="374836"/>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367038" y="5760613"/>
            <a:ext cx="6306757" cy="2702896"/>
          </a:xfrm>
          <a:prstGeom prst="rect">
            <a:avLst/>
          </a:prstGeom>
        </p:spPr>
      </p:pic>
      <p:sp>
        <p:nvSpPr>
          <p:cNvPr name="TextBox 10" id="10"/>
          <p:cNvSpPr txBox="true"/>
          <p:nvPr/>
        </p:nvSpPr>
        <p:spPr>
          <a:xfrm rot="0">
            <a:off x="932029" y="1644642"/>
            <a:ext cx="8431328"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1: Linear Regression</a:t>
            </a:r>
          </a:p>
        </p:txBody>
      </p:sp>
      <p:sp>
        <p:nvSpPr>
          <p:cNvPr name="TextBox 11" id="11"/>
          <p:cNvSpPr txBox="true"/>
          <p:nvPr/>
        </p:nvSpPr>
        <p:spPr>
          <a:xfrm rot="0">
            <a:off x="373681" y="8633269"/>
            <a:ext cx="9476572" cy="1819543"/>
          </a:xfrm>
          <a:prstGeom prst="rect">
            <a:avLst/>
          </a:prstGeom>
        </p:spPr>
        <p:txBody>
          <a:bodyPr anchor="t" rtlCol="false" tIns="0" lIns="0" bIns="0" rIns="0">
            <a:spAutoFit/>
          </a:bodyPr>
          <a:lstStyle/>
          <a:p>
            <a:pPr>
              <a:lnSpc>
                <a:spcPts val="3660"/>
              </a:lnSpc>
            </a:pPr>
            <a:r>
              <a:rPr lang="en-US" sz="2614" u="sng">
                <a:solidFill>
                  <a:srgbClr val="FFFFFF"/>
                </a:solidFill>
                <a:latin typeface="Open Sans Bold"/>
              </a:rPr>
              <a:t>Train Dataset </a:t>
            </a:r>
          </a:p>
          <a:p>
            <a:pPr>
              <a:lnSpc>
                <a:spcPts val="3660"/>
              </a:lnSpc>
            </a:pPr>
            <a:r>
              <a:rPr lang="en-US" sz="2614">
                <a:solidFill>
                  <a:srgbClr val="FFFFFF"/>
                </a:solidFill>
                <a:latin typeface="Open Sans"/>
              </a:rPr>
              <a:t>Explained Variance (R^2) : 0.9778445835477653 </a:t>
            </a:r>
          </a:p>
          <a:p>
            <a:pPr>
              <a:lnSpc>
                <a:spcPts val="3660"/>
              </a:lnSpc>
            </a:pPr>
            <a:r>
              <a:rPr lang="en-US" sz="2614">
                <a:solidFill>
                  <a:srgbClr val="FFFFFF"/>
                </a:solidFill>
                <a:latin typeface="Open Sans"/>
              </a:rPr>
              <a:t>Mean Squared Error (MSE) : 1.980927602230568 </a:t>
            </a:r>
          </a:p>
          <a:p>
            <a:pPr>
              <a:lnSpc>
                <a:spcPts val="3660"/>
              </a:lnSpc>
            </a:pPr>
          </a:p>
        </p:txBody>
      </p:sp>
      <p:sp>
        <p:nvSpPr>
          <p:cNvPr name="TextBox 12" id="12"/>
          <p:cNvSpPr txBox="true"/>
          <p:nvPr/>
        </p:nvSpPr>
        <p:spPr>
          <a:xfrm rot="0">
            <a:off x="373681" y="3606846"/>
            <a:ext cx="9553693" cy="1820480"/>
          </a:xfrm>
          <a:prstGeom prst="rect">
            <a:avLst/>
          </a:prstGeom>
        </p:spPr>
        <p:txBody>
          <a:bodyPr anchor="t" rtlCol="false" tIns="0" lIns="0" bIns="0" rIns="0">
            <a:spAutoFit/>
          </a:bodyPr>
          <a:lstStyle/>
          <a:p>
            <a:pPr>
              <a:lnSpc>
                <a:spcPts val="3608"/>
              </a:lnSpc>
            </a:pPr>
            <a:r>
              <a:rPr lang="en-US" sz="2577">
                <a:solidFill>
                  <a:srgbClr val="FFFFFF"/>
                </a:solidFill>
                <a:latin typeface="Canva Sans Bold"/>
              </a:rPr>
              <a:t>Life_expectancy </a:t>
            </a:r>
            <a:r>
              <a:rPr lang="en-US" sz="2577">
                <a:solidFill>
                  <a:srgbClr val="FFFFFF"/>
                </a:solidFill>
                <a:latin typeface="Canva Sans"/>
              </a:rPr>
              <a:t>=  a * </a:t>
            </a:r>
            <a:r>
              <a:rPr lang="en-US" sz="2577">
                <a:solidFill>
                  <a:srgbClr val="FFFFFF"/>
                </a:solidFill>
                <a:latin typeface="Canva Sans Bold"/>
              </a:rPr>
              <a:t>Adult_mortality + </a:t>
            </a:r>
            <a:r>
              <a:rPr lang="en-US" sz="2577">
                <a:solidFill>
                  <a:srgbClr val="FFFFFF"/>
                </a:solidFill>
                <a:latin typeface="Canva Sans"/>
              </a:rPr>
              <a:t>b * </a:t>
            </a:r>
            <a:r>
              <a:rPr lang="en-US" sz="2577">
                <a:solidFill>
                  <a:srgbClr val="FFFFFF"/>
                </a:solidFill>
                <a:latin typeface="Canva Sans Bold"/>
              </a:rPr>
              <a:t>Under_five_deaths</a:t>
            </a:r>
            <a:r>
              <a:rPr lang="en-US" sz="2577">
                <a:solidFill>
                  <a:srgbClr val="FFFFFF"/>
                </a:solidFill>
                <a:latin typeface="Canva Sans"/>
              </a:rPr>
              <a:t> + c * </a:t>
            </a:r>
            <a:r>
              <a:rPr lang="en-US" sz="2577">
                <a:solidFill>
                  <a:srgbClr val="FFFFFF"/>
                </a:solidFill>
                <a:latin typeface="Canva Sans Bold"/>
              </a:rPr>
              <a:t>Schooling</a:t>
            </a:r>
            <a:r>
              <a:rPr lang="en-US" sz="2577">
                <a:solidFill>
                  <a:srgbClr val="FFFFFF"/>
                </a:solidFill>
                <a:latin typeface="Canva Sans"/>
              </a:rPr>
              <a:t> + d * </a:t>
            </a:r>
            <a:r>
              <a:rPr lang="en-US" sz="2577">
                <a:solidFill>
                  <a:srgbClr val="FFFFFF"/>
                </a:solidFill>
                <a:latin typeface="Canva Sans Bold"/>
              </a:rPr>
              <a:t>Essential_Immunization</a:t>
            </a:r>
            <a:r>
              <a:rPr lang="en-US" sz="2577">
                <a:solidFill>
                  <a:srgbClr val="FFFFFF"/>
                </a:solidFill>
                <a:latin typeface="Canva Sans"/>
              </a:rPr>
              <a:t> + d * </a:t>
            </a:r>
            <a:r>
              <a:rPr lang="en-US" sz="2577">
                <a:solidFill>
                  <a:srgbClr val="FFFFFF"/>
                </a:solidFill>
                <a:latin typeface="Canva Sans Bold"/>
              </a:rPr>
              <a:t>BMI</a:t>
            </a:r>
            <a:r>
              <a:rPr lang="en-US" sz="2577">
                <a:solidFill>
                  <a:srgbClr val="FFFFFF"/>
                </a:solidFill>
                <a:latin typeface="Canva Sans"/>
              </a:rPr>
              <a:t>  + e * </a:t>
            </a:r>
            <a:r>
              <a:rPr lang="en-US" sz="2577">
                <a:solidFill>
                  <a:srgbClr val="FFFFFF"/>
                </a:solidFill>
                <a:latin typeface="Canva Sans Bold"/>
              </a:rPr>
              <a:t>GDP_per_capita </a:t>
            </a:r>
            <a:r>
              <a:rPr lang="en-US" sz="2577">
                <a:solidFill>
                  <a:srgbClr val="FFFFFF"/>
                </a:solidFill>
                <a:latin typeface="Canva Sans"/>
              </a:rPr>
              <a:t>+ 82.22696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6930374" y="8761690"/>
            <a:ext cx="657852" cy="657852"/>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FFFFFF"/>
              </a:solidFill>
            </a:ln>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2110"/>
                </a:lnSpc>
              </a:pPr>
              <a:r>
                <a:rPr lang="en-US" sz="2110" spc="162">
                  <a:solidFill>
                    <a:srgbClr val="FFFFFF"/>
                  </a:solidFill>
                  <a:latin typeface="Open Sans"/>
                </a:rPr>
                <a:t>8</a:t>
              </a:r>
            </a:p>
          </p:txBody>
        </p:sp>
      </p:grpSp>
      <p:sp>
        <p:nvSpPr>
          <p:cNvPr name="TextBox 7" id="7"/>
          <p:cNvSpPr txBox="true"/>
          <p:nvPr/>
        </p:nvSpPr>
        <p:spPr>
          <a:xfrm rot="0">
            <a:off x="932029" y="1644642"/>
            <a:ext cx="8980260"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1: Linear Regression</a:t>
            </a:r>
          </a:p>
        </p:txBody>
      </p:sp>
      <p:sp>
        <p:nvSpPr>
          <p:cNvPr name="TextBox 8" id="8"/>
          <p:cNvSpPr txBox="true"/>
          <p:nvPr/>
        </p:nvSpPr>
        <p:spPr>
          <a:xfrm rot="0">
            <a:off x="932029" y="4979079"/>
            <a:ext cx="9476572" cy="1398087"/>
          </a:xfrm>
          <a:prstGeom prst="rect">
            <a:avLst/>
          </a:prstGeom>
        </p:spPr>
        <p:txBody>
          <a:bodyPr anchor="t" rtlCol="false" tIns="0" lIns="0" bIns="0" rIns="0">
            <a:spAutoFit/>
          </a:bodyPr>
          <a:lstStyle/>
          <a:p>
            <a:pPr>
              <a:lnSpc>
                <a:spcPts val="3919"/>
              </a:lnSpc>
            </a:pPr>
            <a:r>
              <a:rPr lang="en-US" sz="2799" u="sng">
                <a:solidFill>
                  <a:srgbClr val="FFFFFF"/>
                </a:solidFill>
                <a:latin typeface="Open Sans Bold"/>
              </a:rPr>
              <a:t>Test Dataset </a:t>
            </a:r>
          </a:p>
          <a:p>
            <a:pPr>
              <a:lnSpc>
                <a:spcPts val="3660"/>
              </a:lnSpc>
            </a:pPr>
            <a:r>
              <a:rPr lang="en-US" sz="2614">
                <a:solidFill>
                  <a:srgbClr val="FFFFFF"/>
                </a:solidFill>
                <a:latin typeface="Open Sans"/>
              </a:rPr>
              <a:t>Explained Variance (R^2) : 0.9761597507537367 </a:t>
            </a:r>
          </a:p>
          <a:p>
            <a:pPr>
              <a:lnSpc>
                <a:spcPts val="3660"/>
              </a:lnSpc>
            </a:pPr>
            <a:r>
              <a:rPr lang="en-US" sz="2614">
                <a:solidFill>
                  <a:srgbClr val="FFFFFF"/>
                </a:solidFill>
                <a:latin typeface="Open Sans"/>
              </a:rPr>
              <a:t>Mean Squared Error (MSE) : 2.038067924482045 </a:t>
            </a:r>
          </a:p>
        </p:txBody>
      </p:sp>
      <p:pic>
        <p:nvPicPr>
          <p:cNvPr name="Picture 9" id="9"/>
          <p:cNvPicPr>
            <a:picLocks noChangeAspect="true"/>
          </p:cNvPicPr>
          <p:nvPr/>
        </p:nvPicPr>
        <p:blipFill>
          <a:blip r:embed="rId3"/>
          <a:srcRect l="50713" t="0" r="0" b="0"/>
          <a:stretch>
            <a:fillRect/>
          </a:stretch>
        </p:blipFill>
        <p:spPr>
          <a:xfrm flipH="false" flipV="false" rot="0">
            <a:off x="9144000" y="1028700"/>
            <a:ext cx="8444226" cy="879725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0776C0"/>
        </a:solidFill>
      </p:bgPr>
    </p:bg>
    <p:spTree>
      <p:nvGrpSpPr>
        <p:cNvPr id="1" name=""/>
        <p:cNvGrpSpPr/>
        <p:nvPr/>
      </p:nvGrpSpPr>
      <p:grpSpPr>
        <a:xfrm>
          <a:off x="0" y="0"/>
          <a:ext cx="0" cy="0"/>
          <a:chOff x="0" y="0"/>
          <a:chExt cx="0" cy="0"/>
        </a:xfrm>
      </p:grpSpPr>
      <p:grpSp>
        <p:nvGrpSpPr>
          <p:cNvPr name="Group 2" id="2"/>
          <p:cNvGrpSpPr/>
          <p:nvPr/>
        </p:nvGrpSpPr>
        <p:grpSpPr>
          <a:xfrm rot="0">
            <a:off x="-2378718" y="582443"/>
            <a:ext cx="15715850" cy="9122114"/>
            <a:chOff x="0" y="0"/>
            <a:chExt cx="4233226" cy="2457135"/>
          </a:xfrm>
        </p:grpSpPr>
        <p:sp>
          <p:nvSpPr>
            <p:cNvPr name="Freeform 3" id="3"/>
            <p:cNvSpPr/>
            <p:nvPr/>
          </p:nvSpPr>
          <p:spPr>
            <a:xfrm flipH="false" flipV="false">
              <a:off x="0" y="0"/>
              <a:ext cx="4233226" cy="2457135"/>
            </a:xfrm>
            <a:custGeom>
              <a:avLst/>
              <a:gdLst/>
              <a:ahLst/>
              <a:cxnLst/>
              <a:rect r="r" b="b" t="t" l="l"/>
              <a:pathLst>
                <a:path h="2457135" w="4233226">
                  <a:moveTo>
                    <a:pt x="49262" y="0"/>
                  </a:moveTo>
                  <a:lnTo>
                    <a:pt x="4183964" y="0"/>
                  </a:lnTo>
                  <a:cubicBezTo>
                    <a:pt x="4197029" y="0"/>
                    <a:pt x="4209559" y="5190"/>
                    <a:pt x="4218797" y="14428"/>
                  </a:cubicBezTo>
                  <a:cubicBezTo>
                    <a:pt x="4228036" y="23667"/>
                    <a:pt x="4233226" y="36197"/>
                    <a:pt x="4233226" y="49262"/>
                  </a:cubicBezTo>
                  <a:lnTo>
                    <a:pt x="4233226" y="2407873"/>
                  </a:lnTo>
                  <a:cubicBezTo>
                    <a:pt x="4233226" y="2420938"/>
                    <a:pt x="4228036" y="2433468"/>
                    <a:pt x="4218797" y="2442707"/>
                  </a:cubicBezTo>
                  <a:cubicBezTo>
                    <a:pt x="4209559" y="2451945"/>
                    <a:pt x="4197029" y="2457135"/>
                    <a:pt x="4183964" y="2457135"/>
                  </a:cubicBezTo>
                  <a:lnTo>
                    <a:pt x="49262" y="2457135"/>
                  </a:lnTo>
                  <a:cubicBezTo>
                    <a:pt x="36197" y="2457135"/>
                    <a:pt x="23667" y="2451945"/>
                    <a:pt x="14428" y="2442707"/>
                  </a:cubicBezTo>
                  <a:cubicBezTo>
                    <a:pt x="5190" y="2433468"/>
                    <a:pt x="0" y="2420938"/>
                    <a:pt x="0" y="2407873"/>
                  </a:cubicBezTo>
                  <a:lnTo>
                    <a:pt x="0" y="49262"/>
                  </a:lnTo>
                  <a:cubicBezTo>
                    <a:pt x="0" y="36197"/>
                    <a:pt x="5190" y="23667"/>
                    <a:pt x="14428" y="14428"/>
                  </a:cubicBezTo>
                  <a:cubicBezTo>
                    <a:pt x="23667" y="5190"/>
                    <a:pt x="36197" y="0"/>
                    <a:pt x="49262" y="0"/>
                  </a:cubicBezTo>
                  <a:close/>
                </a:path>
              </a:pathLst>
            </a:custGeom>
            <a:solidFill>
              <a:srgbClr val="000000">
                <a:alpha val="0"/>
              </a:srgbClr>
            </a:solidFill>
            <a:ln w="19050">
              <a:solidFill>
                <a:srgbClr val="FFFFFF"/>
              </a:solidFill>
            </a:ln>
          </p:spPr>
        </p:sp>
        <p:sp>
          <p:nvSpPr>
            <p:cNvPr name="TextBox 4" id="4"/>
            <p:cNvSpPr txBox="true"/>
            <p:nvPr/>
          </p:nvSpPr>
          <p:spPr>
            <a:xfrm>
              <a:off x="0" y="28575"/>
              <a:ext cx="812800" cy="784225"/>
            </a:xfrm>
            <a:prstGeom prst="rect">
              <a:avLst/>
            </a:prstGeom>
          </p:spPr>
          <p:txBody>
            <a:bodyPr anchor="ctr" rtlCol="false" tIns="50800" lIns="50800" bIns="50800" rIns="50800"/>
            <a:lstStyle/>
            <a:p>
              <a:pPr algn="ctr">
                <a:lnSpc>
                  <a:spcPts val="1410"/>
                </a:lnSpc>
              </a:pPr>
            </a:p>
          </p:txBody>
        </p:sp>
      </p:grpSp>
      <p:grpSp>
        <p:nvGrpSpPr>
          <p:cNvPr name="Group 5" id="5"/>
          <p:cNvGrpSpPr/>
          <p:nvPr/>
        </p:nvGrpSpPr>
        <p:grpSpPr>
          <a:xfrm rot="0">
            <a:off x="-2545978" y="734185"/>
            <a:ext cx="15715850" cy="8818630"/>
            <a:chOff x="0" y="0"/>
            <a:chExt cx="4233226" cy="2375389"/>
          </a:xfrm>
        </p:grpSpPr>
        <p:sp>
          <p:nvSpPr>
            <p:cNvPr name="Freeform 6" id="6"/>
            <p:cNvSpPr/>
            <p:nvPr/>
          </p:nvSpPr>
          <p:spPr>
            <a:xfrm flipH="false" flipV="false">
              <a:off x="0" y="0"/>
              <a:ext cx="4233226" cy="2375389"/>
            </a:xfrm>
            <a:custGeom>
              <a:avLst/>
              <a:gdLst/>
              <a:ahLst/>
              <a:cxnLst/>
              <a:rect r="r" b="b" t="t" l="l"/>
              <a:pathLst>
                <a:path h="2375389" w="4233226">
                  <a:moveTo>
                    <a:pt x="49262" y="0"/>
                  </a:moveTo>
                  <a:lnTo>
                    <a:pt x="4183964" y="0"/>
                  </a:lnTo>
                  <a:cubicBezTo>
                    <a:pt x="4197029" y="0"/>
                    <a:pt x="4209559" y="5190"/>
                    <a:pt x="4218797" y="14428"/>
                  </a:cubicBezTo>
                  <a:cubicBezTo>
                    <a:pt x="4228036" y="23667"/>
                    <a:pt x="4233226" y="36197"/>
                    <a:pt x="4233226" y="49262"/>
                  </a:cubicBezTo>
                  <a:lnTo>
                    <a:pt x="4233226" y="2326127"/>
                  </a:lnTo>
                  <a:cubicBezTo>
                    <a:pt x="4233226" y="2339192"/>
                    <a:pt x="4228036" y="2351722"/>
                    <a:pt x="4218797" y="2360960"/>
                  </a:cubicBezTo>
                  <a:cubicBezTo>
                    <a:pt x="4209559" y="2370199"/>
                    <a:pt x="4197029" y="2375389"/>
                    <a:pt x="4183964" y="2375389"/>
                  </a:cubicBezTo>
                  <a:lnTo>
                    <a:pt x="49262" y="2375389"/>
                  </a:lnTo>
                  <a:cubicBezTo>
                    <a:pt x="22055" y="2375389"/>
                    <a:pt x="0" y="2353333"/>
                    <a:pt x="0" y="2326127"/>
                  </a:cubicBezTo>
                  <a:lnTo>
                    <a:pt x="0" y="49262"/>
                  </a:lnTo>
                  <a:cubicBezTo>
                    <a:pt x="0" y="36197"/>
                    <a:pt x="5190" y="23667"/>
                    <a:pt x="14428" y="14428"/>
                  </a:cubicBezTo>
                  <a:cubicBezTo>
                    <a:pt x="23667" y="5190"/>
                    <a:pt x="36197" y="0"/>
                    <a:pt x="49262" y="0"/>
                  </a:cubicBezTo>
                  <a:close/>
                </a:path>
              </a:pathLst>
            </a:custGeom>
            <a:solidFill>
              <a:srgbClr val="FFFFFF"/>
            </a:solidFill>
          </p:spPr>
        </p:sp>
        <p:sp>
          <p:nvSpPr>
            <p:cNvPr name="TextBox 7" id="7"/>
            <p:cNvSpPr txBox="true"/>
            <p:nvPr/>
          </p:nvSpPr>
          <p:spPr>
            <a:xfrm>
              <a:off x="0" y="28575"/>
              <a:ext cx="812800" cy="784225"/>
            </a:xfrm>
            <a:prstGeom prst="rect">
              <a:avLst/>
            </a:prstGeom>
          </p:spPr>
          <p:txBody>
            <a:bodyPr anchor="ctr" rtlCol="false" tIns="50800" lIns="50800" bIns="50800" rIns="50800"/>
            <a:lstStyle/>
            <a:p>
              <a:pPr algn="ctr">
                <a:lnSpc>
                  <a:spcPts val="1410"/>
                </a:lnSpc>
              </a:pPr>
            </a:p>
          </p:txBody>
        </p:sp>
      </p:grpSp>
      <p:grpSp>
        <p:nvGrpSpPr>
          <p:cNvPr name="Group 8" id="8"/>
          <p:cNvGrpSpPr/>
          <p:nvPr/>
        </p:nvGrpSpPr>
        <p:grpSpPr>
          <a:xfrm rot="0">
            <a:off x="16930374" y="8761690"/>
            <a:ext cx="657852" cy="657852"/>
            <a:chOff x="0" y="0"/>
            <a:chExt cx="812800" cy="812800"/>
          </a:xfrm>
        </p:grpSpPr>
        <p:sp>
          <p:nvSpPr>
            <p:cNvPr name="Freeform 9" id="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FFFFFF"/>
              </a:solidFill>
            </a:ln>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10"/>
                </a:lnSpc>
              </a:pPr>
              <a:r>
                <a:rPr lang="en-US" sz="2110" spc="162">
                  <a:solidFill>
                    <a:srgbClr val="FFFFFF"/>
                  </a:solidFill>
                  <a:latin typeface="Open Sans"/>
                </a:rPr>
                <a:t>2</a:t>
              </a:r>
            </a:p>
          </p:txBody>
        </p:sp>
      </p:grpSp>
      <p:sp>
        <p:nvSpPr>
          <p:cNvPr name="AutoShape 11" id="11"/>
          <p:cNvSpPr/>
          <p:nvPr/>
        </p:nvSpPr>
        <p:spPr>
          <a:xfrm flipV="true">
            <a:off x="13337156" y="5153025"/>
            <a:ext cx="7424557" cy="19050"/>
          </a:xfrm>
          <a:prstGeom prst="line">
            <a:avLst/>
          </a:prstGeom>
          <a:ln cap="flat" w="19050">
            <a:solidFill>
              <a:srgbClr val="FFFFFF"/>
            </a:solidFill>
            <a:prstDash val="solid"/>
            <a:headEnd type="none" len="sm" w="sm"/>
            <a:tailEnd type="none" len="sm" w="sm"/>
          </a:ln>
        </p:spPr>
      </p:sp>
      <p:grpSp>
        <p:nvGrpSpPr>
          <p:cNvPr name="Group 12" id="12"/>
          <p:cNvGrpSpPr/>
          <p:nvPr/>
        </p:nvGrpSpPr>
        <p:grpSpPr>
          <a:xfrm rot="0">
            <a:off x="1028700" y="4324983"/>
            <a:ext cx="820263" cy="820263"/>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6C0"/>
            </a:solidFill>
          </p:spPr>
        </p:sp>
        <p:sp>
          <p:nvSpPr>
            <p:cNvPr name="TextBox 14" id="14"/>
            <p:cNvSpPr txBox="true"/>
            <p:nvPr/>
          </p:nvSpPr>
          <p:spPr>
            <a:xfrm>
              <a:off x="76200" y="133350"/>
              <a:ext cx="660400" cy="603250"/>
            </a:xfrm>
            <a:prstGeom prst="rect">
              <a:avLst/>
            </a:prstGeom>
          </p:spPr>
          <p:txBody>
            <a:bodyPr anchor="ctr" rtlCol="false" tIns="56622" lIns="56622" bIns="56622" rIns="56622"/>
            <a:lstStyle/>
            <a:p>
              <a:pPr algn="ctr">
                <a:lnSpc>
                  <a:spcPts val="2910"/>
                </a:lnSpc>
              </a:pPr>
              <a:r>
                <a:rPr lang="en-US" sz="2910" spc="224">
                  <a:solidFill>
                    <a:srgbClr val="FFFFFF"/>
                  </a:solidFill>
                  <a:latin typeface="Open Sans Bold"/>
                </a:rPr>
                <a:t>1</a:t>
              </a:r>
            </a:p>
          </p:txBody>
        </p:sp>
      </p:grpSp>
      <p:grpSp>
        <p:nvGrpSpPr>
          <p:cNvPr name="Group 15" id="15"/>
          <p:cNvGrpSpPr/>
          <p:nvPr/>
        </p:nvGrpSpPr>
        <p:grpSpPr>
          <a:xfrm rot="0">
            <a:off x="1028700" y="5441716"/>
            <a:ext cx="820263" cy="820263"/>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6C0"/>
            </a:solidFill>
          </p:spPr>
        </p:sp>
        <p:sp>
          <p:nvSpPr>
            <p:cNvPr name="TextBox 17" id="17"/>
            <p:cNvSpPr txBox="true"/>
            <p:nvPr/>
          </p:nvSpPr>
          <p:spPr>
            <a:xfrm>
              <a:off x="76200" y="133350"/>
              <a:ext cx="660400" cy="603250"/>
            </a:xfrm>
            <a:prstGeom prst="rect">
              <a:avLst/>
            </a:prstGeom>
          </p:spPr>
          <p:txBody>
            <a:bodyPr anchor="ctr" rtlCol="false" tIns="56622" lIns="56622" bIns="56622" rIns="56622"/>
            <a:lstStyle/>
            <a:p>
              <a:pPr algn="ctr">
                <a:lnSpc>
                  <a:spcPts val="2910"/>
                </a:lnSpc>
              </a:pPr>
              <a:r>
                <a:rPr lang="en-US" sz="2910" spc="224">
                  <a:solidFill>
                    <a:srgbClr val="FFFFFF"/>
                  </a:solidFill>
                  <a:latin typeface="Open Sans Bold"/>
                </a:rPr>
                <a:t>2</a:t>
              </a:r>
            </a:p>
          </p:txBody>
        </p:sp>
      </p:grpSp>
      <p:grpSp>
        <p:nvGrpSpPr>
          <p:cNvPr name="Group 18" id="18"/>
          <p:cNvGrpSpPr/>
          <p:nvPr/>
        </p:nvGrpSpPr>
        <p:grpSpPr>
          <a:xfrm rot="0">
            <a:off x="1028700" y="6558450"/>
            <a:ext cx="820263" cy="820263"/>
            <a:chOff x="0" y="0"/>
            <a:chExt cx="812800" cy="812800"/>
          </a:xfrm>
        </p:grpSpPr>
        <p:sp>
          <p:nvSpPr>
            <p:cNvPr name="Freeform 19" id="1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6C0"/>
            </a:solidFill>
          </p:spPr>
        </p:sp>
        <p:sp>
          <p:nvSpPr>
            <p:cNvPr name="TextBox 20" id="20"/>
            <p:cNvSpPr txBox="true"/>
            <p:nvPr/>
          </p:nvSpPr>
          <p:spPr>
            <a:xfrm>
              <a:off x="76200" y="133350"/>
              <a:ext cx="660400" cy="603250"/>
            </a:xfrm>
            <a:prstGeom prst="rect">
              <a:avLst/>
            </a:prstGeom>
          </p:spPr>
          <p:txBody>
            <a:bodyPr anchor="ctr" rtlCol="false" tIns="56622" lIns="56622" bIns="56622" rIns="56622"/>
            <a:lstStyle/>
            <a:p>
              <a:pPr algn="ctr">
                <a:lnSpc>
                  <a:spcPts val="2910"/>
                </a:lnSpc>
              </a:pPr>
              <a:r>
                <a:rPr lang="en-US" sz="2910" spc="224">
                  <a:solidFill>
                    <a:srgbClr val="FFFFFF"/>
                  </a:solidFill>
                  <a:latin typeface="Open Sans Bold"/>
                </a:rPr>
                <a:t>3</a:t>
              </a:r>
            </a:p>
          </p:txBody>
        </p:sp>
      </p:grpSp>
      <p:grpSp>
        <p:nvGrpSpPr>
          <p:cNvPr name="Group 21" id="21"/>
          <p:cNvGrpSpPr/>
          <p:nvPr/>
        </p:nvGrpSpPr>
        <p:grpSpPr>
          <a:xfrm rot="0">
            <a:off x="1028700" y="7679931"/>
            <a:ext cx="820263" cy="820263"/>
            <a:chOff x="0" y="0"/>
            <a:chExt cx="812800" cy="812800"/>
          </a:xfrm>
        </p:grpSpPr>
        <p:sp>
          <p:nvSpPr>
            <p:cNvPr name="Freeform 22" id="2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6C0"/>
            </a:solidFill>
          </p:spPr>
        </p:sp>
        <p:sp>
          <p:nvSpPr>
            <p:cNvPr name="TextBox 23" id="23"/>
            <p:cNvSpPr txBox="true"/>
            <p:nvPr/>
          </p:nvSpPr>
          <p:spPr>
            <a:xfrm>
              <a:off x="76200" y="133350"/>
              <a:ext cx="660400" cy="603250"/>
            </a:xfrm>
            <a:prstGeom prst="rect">
              <a:avLst/>
            </a:prstGeom>
          </p:spPr>
          <p:txBody>
            <a:bodyPr anchor="ctr" rtlCol="false" tIns="56622" lIns="56622" bIns="56622" rIns="56622"/>
            <a:lstStyle/>
            <a:p>
              <a:pPr algn="ctr">
                <a:lnSpc>
                  <a:spcPts val="2910"/>
                </a:lnSpc>
              </a:pPr>
              <a:r>
                <a:rPr lang="en-US" sz="2910" spc="224">
                  <a:solidFill>
                    <a:srgbClr val="FFFFFF"/>
                  </a:solidFill>
                  <a:latin typeface="Open Sans Bold"/>
                </a:rPr>
                <a:t>4</a:t>
              </a:r>
            </a:p>
          </p:txBody>
        </p:sp>
      </p:grpSp>
      <p:sp>
        <p:nvSpPr>
          <p:cNvPr name="TextBox 24" id="24"/>
          <p:cNvSpPr txBox="true"/>
          <p:nvPr/>
        </p:nvSpPr>
        <p:spPr>
          <a:xfrm rot="0">
            <a:off x="1019348" y="2340998"/>
            <a:ext cx="10465042" cy="1584165"/>
          </a:xfrm>
          <a:prstGeom prst="rect">
            <a:avLst/>
          </a:prstGeom>
        </p:spPr>
        <p:txBody>
          <a:bodyPr anchor="t" rtlCol="false" tIns="0" lIns="0" bIns="0" rIns="0">
            <a:spAutoFit/>
          </a:bodyPr>
          <a:lstStyle/>
          <a:p>
            <a:pPr>
              <a:lnSpc>
                <a:spcPts val="6118"/>
              </a:lnSpc>
            </a:pPr>
            <a:r>
              <a:rPr lang="en-US" sz="6118">
                <a:solidFill>
                  <a:srgbClr val="0776C0"/>
                </a:solidFill>
                <a:latin typeface="RoxboroughCF Bold Bold"/>
              </a:rPr>
              <a:t>PRESENTATION OUTLINE:</a:t>
            </a:r>
          </a:p>
        </p:txBody>
      </p:sp>
      <p:sp>
        <p:nvSpPr>
          <p:cNvPr name="TextBox 25" id="25"/>
          <p:cNvSpPr txBox="true"/>
          <p:nvPr/>
        </p:nvSpPr>
        <p:spPr>
          <a:xfrm rot="0">
            <a:off x="2554283" y="4410708"/>
            <a:ext cx="7637424" cy="658828"/>
          </a:xfrm>
          <a:prstGeom prst="rect">
            <a:avLst/>
          </a:prstGeom>
        </p:spPr>
        <p:txBody>
          <a:bodyPr anchor="t" rtlCol="false" tIns="0" lIns="0" bIns="0" rIns="0">
            <a:spAutoFit/>
          </a:bodyPr>
          <a:lstStyle/>
          <a:p>
            <a:pPr>
              <a:lnSpc>
                <a:spcPts val="4938"/>
              </a:lnSpc>
            </a:pPr>
            <a:r>
              <a:rPr lang="en-US" sz="4938">
                <a:solidFill>
                  <a:srgbClr val="0776C0"/>
                </a:solidFill>
                <a:latin typeface="RoxboroughCF Bold"/>
              </a:rPr>
              <a:t>Introduction</a:t>
            </a:r>
          </a:p>
        </p:txBody>
      </p:sp>
      <p:sp>
        <p:nvSpPr>
          <p:cNvPr name="TextBox 26" id="26"/>
          <p:cNvSpPr txBox="true"/>
          <p:nvPr/>
        </p:nvSpPr>
        <p:spPr>
          <a:xfrm rot="0">
            <a:off x="2554283" y="5527441"/>
            <a:ext cx="9518612" cy="658828"/>
          </a:xfrm>
          <a:prstGeom prst="rect">
            <a:avLst/>
          </a:prstGeom>
        </p:spPr>
        <p:txBody>
          <a:bodyPr anchor="t" rtlCol="false" tIns="0" lIns="0" bIns="0" rIns="0">
            <a:spAutoFit/>
          </a:bodyPr>
          <a:lstStyle/>
          <a:p>
            <a:pPr>
              <a:lnSpc>
                <a:spcPts val="4938"/>
              </a:lnSpc>
            </a:pPr>
            <a:r>
              <a:rPr lang="en-US" sz="4938">
                <a:solidFill>
                  <a:srgbClr val="0776C0"/>
                </a:solidFill>
                <a:latin typeface="RoxboroughCF Bold"/>
              </a:rPr>
              <a:t>Exploratory Data Analysis</a:t>
            </a:r>
          </a:p>
        </p:txBody>
      </p:sp>
      <p:sp>
        <p:nvSpPr>
          <p:cNvPr name="TextBox 27" id="27"/>
          <p:cNvSpPr txBox="true"/>
          <p:nvPr/>
        </p:nvSpPr>
        <p:spPr>
          <a:xfrm rot="0">
            <a:off x="2554283" y="6644175"/>
            <a:ext cx="9518612" cy="658828"/>
          </a:xfrm>
          <a:prstGeom prst="rect">
            <a:avLst/>
          </a:prstGeom>
        </p:spPr>
        <p:txBody>
          <a:bodyPr anchor="t" rtlCol="false" tIns="0" lIns="0" bIns="0" rIns="0">
            <a:spAutoFit/>
          </a:bodyPr>
          <a:lstStyle/>
          <a:p>
            <a:pPr>
              <a:lnSpc>
                <a:spcPts val="4938"/>
              </a:lnSpc>
            </a:pPr>
            <a:r>
              <a:rPr lang="en-US" sz="4938">
                <a:solidFill>
                  <a:srgbClr val="0776C0"/>
                </a:solidFill>
                <a:latin typeface="RoxboroughCF Bold"/>
              </a:rPr>
              <a:t>Machine Learning</a:t>
            </a:r>
          </a:p>
        </p:txBody>
      </p:sp>
      <p:sp>
        <p:nvSpPr>
          <p:cNvPr name="TextBox 28" id="28"/>
          <p:cNvSpPr txBox="true"/>
          <p:nvPr/>
        </p:nvSpPr>
        <p:spPr>
          <a:xfrm rot="0">
            <a:off x="2554283" y="7765656"/>
            <a:ext cx="7637424" cy="658828"/>
          </a:xfrm>
          <a:prstGeom prst="rect">
            <a:avLst/>
          </a:prstGeom>
        </p:spPr>
        <p:txBody>
          <a:bodyPr anchor="t" rtlCol="false" tIns="0" lIns="0" bIns="0" rIns="0">
            <a:spAutoFit/>
          </a:bodyPr>
          <a:lstStyle/>
          <a:p>
            <a:pPr>
              <a:lnSpc>
                <a:spcPts val="4938"/>
              </a:lnSpc>
            </a:pPr>
            <a:r>
              <a:rPr lang="en-US" sz="4938">
                <a:solidFill>
                  <a:srgbClr val="0776C0"/>
                </a:solidFill>
                <a:latin typeface="RoxboroughCF Bold"/>
              </a:rPr>
              <a:t>Data-Driven Insights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275352" y="2341467"/>
            <a:ext cx="7725716" cy="767692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162994" y="2341467"/>
            <a:ext cx="9944031" cy="4319224"/>
          </a:xfrm>
          <a:prstGeom prst="rect">
            <a:avLst/>
          </a:prstGeom>
        </p:spPr>
      </p:pic>
      <p:graphicFrame>
        <p:nvGraphicFramePr>
          <p:cNvPr name="Table 6" id="6"/>
          <p:cNvGraphicFramePr>
            <a:graphicFrameLocks noGrp="true"/>
          </p:cNvGraphicFramePr>
          <p:nvPr/>
        </p:nvGraphicFramePr>
        <p:xfrm>
          <a:off x="8235809" y="6878132"/>
          <a:ext cx="4972016" cy="3141156"/>
        </p:xfrm>
        <a:graphic>
          <a:graphicData uri="http://schemas.openxmlformats.org/drawingml/2006/table">
            <a:tbl>
              <a:tblPr/>
              <a:tblGrid>
                <a:gridCol w="3558187"/>
                <a:gridCol w="1413829"/>
              </a:tblGrid>
              <a:tr h="780998">
                <a:tc>
                  <a:txBody>
                    <a:bodyPr anchor="t" rtlCol="false"/>
                    <a:lstStyle/>
                    <a:p>
                      <a:pPr algn="ctr">
                        <a:lnSpc>
                          <a:spcPts val="2534"/>
                        </a:lnSpc>
                        <a:defRPr/>
                      </a:pPr>
                      <a:r>
                        <a:rPr lang="en-US" sz="1810">
                          <a:solidFill>
                            <a:srgbClr val="000000"/>
                          </a:solidFill>
                          <a:latin typeface="Open Sans"/>
                        </a:rPr>
                        <a:t>True Positive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67.02%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9580">
                <a:tc>
                  <a:txBody>
                    <a:bodyPr anchor="t" rtlCol="false"/>
                    <a:lstStyle/>
                    <a:p>
                      <a:pPr algn="ctr">
                        <a:lnSpc>
                          <a:spcPts val="2534"/>
                        </a:lnSpc>
                        <a:defRPr/>
                      </a:pPr>
                      <a:r>
                        <a:rPr lang="en-US" sz="1810">
                          <a:solidFill>
                            <a:srgbClr val="000000"/>
                          </a:solidFill>
                          <a:latin typeface="Open Sans"/>
                        </a:rPr>
                        <a:t>True Negative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96.64%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9580">
                <a:tc>
                  <a:txBody>
                    <a:bodyPr anchor="t" rtlCol="false"/>
                    <a:lstStyle/>
                    <a:p>
                      <a:pPr algn="ctr">
                        <a:lnSpc>
                          <a:spcPts val="2534"/>
                        </a:lnSpc>
                        <a:defRPr/>
                      </a:pPr>
                      <a:r>
                        <a:rPr lang="en-US" sz="1810">
                          <a:solidFill>
                            <a:srgbClr val="000000"/>
                          </a:solidFill>
                          <a:latin typeface="Open Sans"/>
                        </a:rPr>
                        <a:t>False Positive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0998">
                <a:tc>
                  <a:txBody>
                    <a:bodyPr anchor="t" rtlCol="false"/>
                    <a:lstStyle/>
                    <a:p>
                      <a:pPr algn="ctr">
                        <a:lnSpc>
                          <a:spcPts val="2534"/>
                        </a:lnSpc>
                        <a:defRPr/>
                      </a:pPr>
                      <a:r>
                        <a:rPr lang="en-US" sz="1810">
                          <a:solidFill>
                            <a:srgbClr val="000000"/>
                          </a:solidFill>
                          <a:latin typeface="Open Sans"/>
                        </a:rPr>
                        <a:t>False Negative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32.98%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7" id="7"/>
          <p:cNvGraphicFramePr>
            <a:graphicFrameLocks noGrp="true"/>
          </p:cNvGraphicFramePr>
          <p:nvPr/>
        </p:nvGraphicFramePr>
        <p:xfrm>
          <a:off x="13299689" y="6894190"/>
          <a:ext cx="4807336" cy="3124200"/>
        </p:xfrm>
        <a:graphic>
          <a:graphicData uri="http://schemas.openxmlformats.org/drawingml/2006/table">
            <a:tbl>
              <a:tblPr/>
              <a:tblGrid>
                <a:gridCol w="3571539"/>
                <a:gridCol w="1235797"/>
              </a:tblGrid>
              <a:tr h="781050">
                <a:tc>
                  <a:txBody>
                    <a:bodyPr anchor="t" rtlCol="false"/>
                    <a:lstStyle/>
                    <a:p>
                      <a:pPr algn="ctr">
                        <a:lnSpc>
                          <a:spcPts val="2534"/>
                        </a:lnSpc>
                        <a:defRPr/>
                      </a:pPr>
                      <a:r>
                        <a:rPr lang="en-US" sz="1810">
                          <a:solidFill>
                            <a:srgbClr val="000000"/>
                          </a:solidFill>
                          <a:latin typeface="Open Sans"/>
                        </a:rPr>
                        <a:t>True Positive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70.59%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True Negative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96.70%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False Positive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False Negative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29.41%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8" id="8"/>
          <p:cNvSpPr txBox="true"/>
          <p:nvPr/>
        </p:nvSpPr>
        <p:spPr>
          <a:xfrm rot="0">
            <a:off x="1028700" y="1388040"/>
            <a:ext cx="15344083"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2a: Decision Tree Classifier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275352" y="2341467"/>
            <a:ext cx="7725716" cy="767692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162994" y="2341467"/>
            <a:ext cx="9944031" cy="4319224"/>
          </a:xfrm>
          <a:prstGeom prst="rect">
            <a:avLst/>
          </a:prstGeom>
        </p:spPr>
      </p:pic>
      <p:graphicFrame>
        <p:nvGraphicFramePr>
          <p:cNvPr name="Table 6" id="6"/>
          <p:cNvGraphicFramePr>
            <a:graphicFrameLocks noGrp="true"/>
          </p:cNvGraphicFramePr>
          <p:nvPr/>
        </p:nvGraphicFramePr>
        <p:xfrm>
          <a:off x="8235809" y="6878132"/>
          <a:ext cx="4972016" cy="3141156"/>
        </p:xfrm>
        <a:graphic>
          <a:graphicData uri="http://schemas.openxmlformats.org/drawingml/2006/table">
            <a:tbl>
              <a:tblPr/>
              <a:tblGrid>
                <a:gridCol w="3558187"/>
                <a:gridCol w="1413829"/>
              </a:tblGrid>
              <a:tr h="780998">
                <a:tc>
                  <a:txBody>
                    <a:bodyPr anchor="t" rtlCol="false"/>
                    <a:lstStyle/>
                    <a:p>
                      <a:pPr algn="ctr">
                        <a:lnSpc>
                          <a:spcPts val="2534"/>
                        </a:lnSpc>
                        <a:defRPr/>
                      </a:pPr>
                      <a:r>
                        <a:rPr lang="en-US" sz="1810">
                          <a:solidFill>
                            <a:srgbClr val="000000"/>
                          </a:solidFill>
                          <a:latin typeface="Open Sans"/>
                        </a:rPr>
                        <a:t>True Positive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67.02%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9580">
                <a:tc>
                  <a:txBody>
                    <a:bodyPr anchor="t" rtlCol="false"/>
                    <a:lstStyle/>
                    <a:p>
                      <a:pPr algn="ctr">
                        <a:lnSpc>
                          <a:spcPts val="2534"/>
                        </a:lnSpc>
                        <a:defRPr/>
                      </a:pPr>
                      <a:r>
                        <a:rPr lang="en-US" sz="1810">
                          <a:solidFill>
                            <a:srgbClr val="000000"/>
                          </a:solidFill>
                          <a:latin typeface="Open Sans"/>
                        </a:rPr>
                        <a:t>True Negative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96.64%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9580">
                <a:tc>
                  <a:txBody>
                    <a:bodyPr anchor="t" rtlCol="false"/>
                    <a:lstStyle/>
                    <a:p>
                      <a:pPr algn="ctr">
                        <a:lnSpc>
                          <a:spcPts val="2534"/>
                        </a:lnSpc>
                        <a:defRPr/>
                      </a:pPr>
                      <a:r>
                        <a:rPr lang="en-US" sz="1810">
                          <a:solidFill>
                            <a:srgbClr val="000000"/>
                          </a:solidFill>
                          <a:latin typeface="Open Sans"/>
                        </a:rPr>
                        <a:t>False Positive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0998">
                <a:tc>
                  <a:txBody>
                    <a:bodyPr anchor="t" rtlCol="false"/>
                    <a:lstStyle/>
                    <a:p>
                      <a:pPr algn="ctr">
                        <a:lnSpc>
                          <a:spcPts val="2534"/>
                        </a:lnSpc>
                        <a:defRPr/>
                      </a:pPr>
                      <a:r>
                        <a:rPr lang="en-US" sz="1810">
                          <a:solidFill>
                            <a:srgbClr val="000000"/>
                          </a:solidFill>
                          <a:latin typeface="Open Sans"/>
                        </a:rPr>
                        <a:t>False Negative Rate Train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32.98%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7" id="7"/>
          <p:cNvGraphicFramePr>
            <a:graphicFrameLocks noGrp="true"/>
          </p:cNvGraphicFramePr>
          <p:nvPr/>
        </p:nvGraphicFramePr>
        <p:xfrm>
          <a:off x="13299689" y="6894190"/>
          <a:ext cx="4807336" cy="3124200"/>
        </p:xfrm>
        <a:graphic>
          <a:graphicData uri="http://schemas.openxmlformats.org/drawingml/2006/table">
            <a:tbl>
              <a:tblPr/>
              <a:tblGrid>
                <a:gridCol w="3571539"/>
                <a:gridCol w="1235797"/>
              </a:tblGrid>
              <a:tr h="781050">
                <a:tc>
                  <a:txBody>
                    <a:bodyPr anchor="t" rtlCol="false"/>
                    <a:lstStyle/>
                    <a:p>
                      <a:pPr algn="ctr">
                        <a:lnSpc>
                          <a:spcPts val="2534"/>
                        </a:lnSpc>
                        <a:defRPr/>
                      </a:pPr>
                      <a:r>
                        <a:rPr lang="en-US" sz="1810">
                          <a:solidFill>
                            <a:srgbClr val="000000"/>
                          </a:solidFill>
                          <a:latin typeface="Open Sans"/>
                        </a:rPr>
                        <a:t>True Positive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70.59%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True Negative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96.70%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False Positive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3.30%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81050">
                <a:tc>
                  <a:txBody>
                    <a:bodyPr anchor="t" rtlCol="false"/>
                    <a:lstStyle/>
                    <a:p>
                      <a:pPr algn="ctr">
                        <a:lnSpc>
                          <a:spcPts val="2534"/>
                        </a:lnSpc>
                        <a:defRPr/>
                      </a:pPr>
                      <a:r>
                        <a:rPr lang="en-US" sz="1810">
                          <a:solidFill>
                            <a:srgbClr val="000000"/>
                          </a:solidFill>
                          <a:latin typeface="Open Sans"/>
                        </a:rPr>
                        <a:t>False Negative Rate Test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34"/>
                        </a:lnSpc>
                        <a:defRPr/>
                      </a:pPr>
                      <a:r>
                        <a:rPr lang="en-US" sz="1810">
                          <a:solidFill>
                            <a:srgbClr val="000000"/>
                          </a:solidFill>
                          <a:latin typeface="Open Sans"/>
                        </a:rPr>
                        <a:t>29.41%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pic>
        <p:nvPicPr>
          <p:cNvPr name="Picture 8" id="8"/>
          <p:cNvPicPr>
            <a:picLocks noChangeAspect="true"/>
          </p:cNvPicPr>
          <p:nvPr/>
        </p:nvPicPr>
        <p:blipFill>
          <a:blip r:embed="rId5"/>
          <a:srcRect l="0" t="0" r="0" b="0"/>
          <a:stretch>
            <a:fillRect/>
          </a:stretch>
        </p:blipFill>
        <p:spPr>
          <a:xfrm flipH="false" flipV="false" rot="0">
            <a:off x="3012874" y="4912598"/>
            <a:ext cx="10445870" cy="2534660"/>
          </a:xfrm>
          <a:prstGeom prst="rect">
            <a:avLst/>
          </a:prstGeom>
        </p:spPr>
      </p:pic>
      <p:sp>
        <p:nvSpPr>
          <p:cNvPr name="TextBox 9" id="9"/>
          <p:cNvSpPr txBox="true"/>
          <p:nvPr/>
        </p:nvSpPr>
        <p:spPr>
          <a:xfrm rot="0">
            <a:off x="1028700" y="1388040"/>
            <a:ext cx="15344083"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2a: Decision Tree Classifier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417574" y="2487648"/>
            <a:ext cx="17452853" cy="7388374"/>
          </a:xfrm>
          <a:prstGeom prst="rect">
            <a:avLst/>
          </a:prstGeom>
        </p:spPr>
      </p:pic>
      <p:sp>
        <p:nvSpPr>
          <p:cNvPr name="TextBox 5" id="5"/>
          <p:cNvSpPr txBox="true"/>
          <p:nvPr/>
        </p:nvSpPr>
        <p:spPr>
          <a:xfrm rot="0">
            <a:off x="1028700" y="1388040"/>
            <a:ext cx="15662036"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2b: Decision Tree Regressor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149880" y="3094474"/>
            <a:ext cx="9832839" cy="5259696"/>
          </a:xfrm>
          <a:prstGeom prst="rect">
            <a:avLst/>
          </a:prstGeom>
        </p:spPr>
      </p:pic>
      <p:sp>
        <p:nvSpPr>
          <p:cNvPr name="TextBox 5" id="5"/>
          <p:cNvSpPr txBox="true"/>
          <p:nvPr/>
        </p:nvSpPr>
        <p:spPr>
          <a:xfrm rot="0">
            <a:off x="1028700" y="1388040"/>
            <a:ext cx="15662036"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2b: Decision Tree Regressor</a:t>
            </a:r>
          </a:p>
        </p:txBody>
      </p:sp>
      <p:sp>
        <p:nvSpPr>
          <p:cNvPr name="TextBox 6" id="6"/>
          <p:cNvSpPr txBox="true"/>
          <p:nvPr/>
        </p:nvSpPr>
        <p:spPr>
          <a:xfrm rot="0">
            <a:off x="10135717" y="3927432"/>
            <a:ext cx="8152283" cy="3191143"/>
          </a:xfrm>
          <a:prstGeom prst="rect">
            <a:avLst/>
          </a:prstGeom>
        </p:spPr>
        <p:txBody>
          <a:bodyPr anchor="t" rtlCol="false" tIns="0" lIns="0" bIns="0" rIns="0">
            <a:spAutoFit/>
          </a:bodyPr>
          <a:lstStyle/>
          <a:p>
            <a:pPr>
              <a:lnSpc>
                <a:spcPts val="3660"/>
              </a:lnSpc>
            </a:pPr>
            <a:r>
              <a:rPr lang="en-US" sz="2614" u="sng">
                <a:solidFill>
                  <a:srgbClr val="FFFFFF"/>
                </a:solidFill>
                <a:latin typeface="Open Sans Bold"/>
              </a:rPr>
              <a:t>Train Dataset </a:t>
            </a:r>
          </a:p>
          <a:p>
            <a:pPr>
              <a:lnSpc>
                <a:spcPts val="3660"/>
              </a:lnSpc>
            </a:pPr>
            <a:r>
              <a:rPr lang="en-US" sz="2614">
                <a:solidFill>
                  <a:srgbClr val="FFFFFF"/>
                </a:solidFill>
                <a:latin typeface="Open Sans Bold"/>
              </a:rPr>
              <a:t>Explained Variance (R^2) : </a:t>
            </a:r>
            <a:r>
              <a:rPr lang="en-US" sz="2614">
                <a:solidFill>
                  <a:srgbClr val="FFFFFF"/>
                </a:solidFill>
                <a:latin typeface="Open Sans"/>
              </a:rPr>
              <a:t>0.9654453071403796 </a:t>
            </a:r>
          </a:p>
          <a:p>
            <a:pPr>
              <a:lnSpc>
                <a:spcPts val="3660"/>
              </a:lnSpc>
            </a:pPr>
            <a:r>
              <a:rPr lang="en-US" sz="2614">
                <a:solidFill>
                  <a:srgbClr val="FFFFFF"/>
                </a:solidFill>
                <a:latin typeface="Open Sans Bold"/>
              </a:rPr>
              <a:t>Mean Squared Error (MSE) : </a:t>
            </a:r>
            <a:r>
              <a:rPr lang="en-US" sz="2614">
                <a:solidFill>
                  <a:srgbClr val="FFFFFF"/>
                </a:solidFill>
                <a:latin typeface="Open Sans"/>
              </a:rPr>
              <a:t>3.0812719096476293</a:t>
            </a:r>
          </a:p>
          <a:p>
            <a:pPr>
              <a:lnSpc>
                <a:spcPts val="3660"/>
              </a:lnSpc>
            </a:pPr>
          </a:p>
          <a:p>
            <a:pPr>
              <a:lnSpc>
                <a:spcPts val="3660"/>
              </a:lnSpc>
            </a:pPr>
            <a:r>
              <a:rPr lang="en-US" sz="2614" u="sng">
                <a:solidFill>
                  <a:srgbClr val="FFFFFF"/>
                </a:solidFill>
                <a:latin typeface="Open Sans Bold"/>
              </a:rPr>
              <a:t>Test Dataset </a:t>
            </a:r>
          </a:p>
          <a:p>
            <a:pPr>
              <a:lnSpc>
                <a:spcPts val="3660"/>
              </a:lnSpc>
            </a:pPr>
            <a:r>
              <a:rPr lang="en-US" sz="2614">
                <a:solidFill>
                  <a:srgbClr val="FFFFFF"/>
                </a:solidFill>
                <a:latin typeface="Open Sans Bold"/>
              </a:rPr>
              <a:t>Explained Variance (R^2) : </a:t>
            </a:r>
            <a:r>
              <a:rPr lang="en-US" sz="2614">
                <a:solidFill>
                  <a:srgbClr val="FFFFFF"/>
                </a:solidFill>
                <a:latin typeface="Open Sans"/>
              </a:rPr>
              <a:t>0.9526926871172785 </a:t>
            </a:r>
          </a:p>
          <a:p>
            <a:pPr>
              <a:lnSpc>
                <a:spcPts val="3660"/>
              </a:lnSpc>
            </a:pPr>
            <a:r>
              <a:rPr lang="en-US" sz="2614">
                <a:solidFill>
                  <a:srgbClr val="FFFFFF"/>
                </a:solidFill>
                <a:latin typeface="Open Sans Bold"/>
              </a:rPr>
              <a:t>Mean Squared Error (MSE) : </a:t>
            </a:r>
            <a:r>
              <a:rPr lang="en-US" sz="2614">
                <a:solidFill>
                  <a:srgbClr val="FFFFFF"/>
                </a:solidFill>
                <a:latin typeface="Open Sans"/>
              </a:rPr>
              <a:t>4.041507750361046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9144000" y="3770488"/>
            <a:ext cx="8976331" cy="4801541"/>
          </a:xfrm>
          <a:prstGeom prst="rect">
            <a:avLst/>
          </a:prstGeom>
        </p:spPr>
      </p:pic>
      <p:sp>
        <p:nvSpPr>
          <p:cNvPr name="TextBox 5" id="5"/>
          <p:cNvSpPr txBox="true"/>
          <p:nvPr/>
        </p:nvSpPr>
        <p:spPr>
          <a:xfrm rot="0">
            <a:off x="1028700" y="1435936"/>
            <a:ext cx="14002984"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3: Random Forest Regressor</a:t>
            </a:r>
          </a:p>
        </p:txBody>
      </p:sp>
      <p:sp>
        <p:nvSpPr>
          <p:cNvPr name="TextBox 6" id="6"/>
          <p:cNvSpPr txBox="true"/>
          <p:nvPr/>
        </p:nvSpPr>
        <p:spPr>
          <a:xfrm rot="0">
            <a:off x="1028700" y="3998160"/>
            <a:ext cx="9476572" cy="5019943"/>
          </a:xfrm>
          <a:prstGeom prst="rect">
            <a:avLst/>
          </a:prstGeom>
        </p:spPr>
        <p:txBody>
          <a:bodyPr anchor="t" rtlCol="false" tIns="0" lIns="0" bIns="0" rIns="0">
            <a:spAutoFit/>
          </a:bodyPr>
          <a:lstStyle/>
          <a:p>
            <a:pPr>
              <a:lnSpc>
                <a:spcPts val="3660"/>
              </a:lnSpc>
            </a:pPr>
            <a:r>
              <a:rPr lang="en-US" sz="2614" u="sng">
                <a:solidFill>
                  <a:srgbClr val="FFFFFF"/>
                </a:solidFill>
                <a:latin typeface="Open Sans Bold"/>
              </a:rPr>
              <a:t>Parameters Used</a:t>
            </a:r>
          </a:p>
          <a:p>
            <a:pPr>
              <a:lnSpc>
                <a:spcPts val="3660"/>
              </a:lnSpc>
            </a:pPr>
            <a:r>
              <a:rPr lang="en-US" sz="2614">
                <a:solidFill>
                  <a:srgbClr val="FFFFFF"/>
                </a:solidFill>
                <a:latin typeface="Open Sans Bold"/>
              </a:rPr>
              <a:t>n_estimators = 100 (i.e. 100 trees were used)</a:t>
            </a:r>
          </a:p>
          <a:p>
            <a:pPr>
              <a:lnSpc>
                <a:spcPts val="3660"/>
              </a:lnSpc>
            </a:pPr>
            <a:r>
              <a:rPr lang="en-US" sz="2614">
                <a:solidFill>
                  <a:srgbClr val="FFFFFF"/>
                </a:solidFill>
                <a:latin typeface="Open Sans Bold"/>
              </a:rPr>
              <a:t>max_depth = 10</a:t>
            </a:r>
          </a:p>
          <a:p>
            <a:pPr>
              <a:lnSpc>
                <a:spcPts val="3660"/>
              </a:lnSpc>
            </a:pPr>
          </a:p>
          <a:p>
            <a:pPr>
              <a:lnSpc>
                <a:spcPts val="3660"/>
              </a:lnSpc>
            </a:pPr>
            <a:r>
              <a:rPr lang="en-US" sz="2614" u="sng">
                <a:solidFill>
                  <a:srgbClr val="FFFFFF"/>
                </a:solidFill>
                <a:latin typeface="Open Sans Bold"/>
              </a:rPr>
              <a:t>Train Dataset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0.9982893470741911 </a:t>
            </a:r>
          </a:p>
          <a:p>
            <a:pPr>
              <a:lnSpc>
                <a:spcPts val="3660"/>
              </a:lnSpc>
            </a:pPr>
            <a:r>
              <a:rPr lang="en-US" sz="2614">
                <a:solidFill>
                  <a:srgbClr val="FFFFFF"/>
                </a:solidFill>
                <a:latin typeface="Open Sans Bold"/>
              </a:rPr>
              <a:t>Mean Squared Error (MSE) :</a:t>
            </a:r>
            <a:r>
              <a:rPr lang="en-US" sz="2614">
                <a:solidFill>
                  <a:srgbClr val="FFFFFF"/>
                </a:solidFill>
                <a:latin typeface="Open Sans"/>
              </a:rPr>
              <a:t> 0.15254040395800483 </a:t>
            </a:r>
          </a:p>
          <a:p>
            <a:pPr>
              <a:lnSpc>
                <a:spcPts val="3660"/>
              </a:lnSpc>
            </a:pPr>
          </a:p>
          <a:p>
            <a:pPr>
              <a:lnSpc>
                <a:spcPts val="3660"/>
              </a:lnSpc>
            </a:pPr>
            <a:r>
              <a:rPr lang="en-US" sz="2614" u="sng">
                <a:solidFill>
                  <a:srgbClr val="FFFFFF"/>
                </a:solidFill>
                <a:latin typeface="Open Sans Bold"/>
              </a:rPr>
              <a:t>Test Dataset</a:t>
            </a:r>
            <a:r>
              <a:rPr lang="en-US" sz="2614">
                <a:solidFill>
                  <a:srgbClr val="FFFFFF"/>
                </a:solidFill>
                <a:latin typeface="Open Sans Bold"/>
              </a:rPr>
              <a: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0.9929062760201184</a:t>
            </a:r>
          </a:p>
          <a:p>
            <a:pPr>
              <a:lnSpc>
                <a:spcPts val="3660"/>
              </a:lnSpc>
            </a:pPr>
            <a:r>
              <a:rPr lang="en-US" sz="2614">
                <a:solidFill>
                  <a:srgbClr val="FFFFFF"/>
                </a:solidFill>
                <a:latin typeface="Open Sans Bold"/>
              </a:rPr>
              <a:t>Mean Squared Error (MSE) :</a:t>
            </a:r>
            <a:r>
              <a:rPr lang="en-US" sz="2614">
                <a:solidFill>
                  <a:srgbClr val="FFFFFF"/>
                </a:solidFill>
                <a:latin typeface="Open Sans"/>
              </a:rPr>
              <a:t> 0.6060234390122138</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9144000" y="3516558"/>
            <a:ext cx="8994120" cy="4811056"/>
          </a:xfrm>
          <a:prstGeom prst="rect">
            <a:avLst/>
          </a:prstGeom>
        </p:spPr>
      </p:pic>
      <p:sp>
        <p:nvSpPr>
          <p:cNvPr name="TextBox 5" id="5"/>
          <p:cNvSpPr txBox="true"/>
          <p:nvPr/>
        </p:nvSpPr>
        <p:spPr>
          <a:xfrm rot="0">
            <a:off x="932029" y="1658256"/>
            <a:ext cx="16327279"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4: K-Nearest Neighbours Regressor</a:t>
            </a:r>
          </a:p>
        </p:txBody>
      </p:sp>
      <p:sp>
        <p:nvSpPr>
          <p:cNvPr name="TextBox 6" id="6"/>
          <p:cNvSpPr txBox="true"/>
          <p:nvPr/>
        </p:nvSpPr>
        <p:spPr>
          <a:xfrm rot="0">
            <a:off x="932029" y="4002333"/>
            <a:ext cx="9476572" cy="3191143"/>
          </a:xfrm>
          <a:prstGeom prst="rect">
            <a:avLst/>
          </a:prstGeom>
        </p:spPr>
        <p:txBody>
          <a:bodyPr anchor="t" rtlCol="false" tIns="0" lIns="0" bIns="0" rIns="0">
            <a:spAutoFit/>
          </a:bodyPr>
          <a:lstStyle/>
          <a:p>
            <a:pPr>
              <a:lnSpc>
                <a:spcPts val="3660"/>
              </a:lnSpc>
            </a:pPr>
            <a:r>
              <a:rPr lang="en-US" sz="2614" u="sng">
                <a:solidFill>
                  <a:srgbClr val="FFFFFF"/>
                </a:solidFill>
                <a:latin typeface="Open Sans Bold"/>
              </a:rPr>
              <a:t>Train Dataset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0.9934191658807068 </a:t>
            </a:r>
          </a:p>
          <a:p>
            <a:pPr>
              <a:lnSpc>
                <a:spcPts val="3660"/>
              </a:lnSpc>
            </a:pPr>
            <a:r>
              <a:rPr lang="en-US" sz="2614">
                <a:solidFill>
                  <a:srgbClr val="FFFFFF"/>
                </a:solidFill>
                <a:latin typeface="Open Sans Bold"/>
              </a:rPr>
              <a:t>Mean Squared Error (MSE) :</a:t>
            </a:r>
            <a:r>
              <a:rPr lang="en-US" sz="2614">
                <a:solidFill>
                  <a:srgbClr val="FFFFFF"/>
                </a:solidFill>
                <a:latin typeface="Open Sans"/>
              </a:rPr>
              <a:t> 0.5868186817983411</a:t>
            </a:r>
          </a:p>
          <a:p>
            <a:pPr>
              <a:lnSpc>
                <a:spcPts val="3660"/>
              </a:lnSpc>
            </a:pPr>
          </a:p>
          <a:p>
            <a:pPr>
              <a:lnSpc>
                <a:spcPts val="3660"/>
              </a:lnSpc>
            </a:pPr>
            <a:r>
              <a:rPr lang="en-US" sz="2614" u="sng">
                <a:solidFill>
                  <a:srgbClr val="FFFFFF"/>
                </a:solidFill>
                <a:latin typeface="Open Sans Bold"/>
              </a:rPr>
              <a:t>Test Dataset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0.9879881736384388 </a:t>
            </a:r>
          </a:p>
          <a:p>
            <a:pPr>
              <a:lnSpc>
                <a:spcPts val="3660"/>
              </a:lnSpc>
            </a:pPr>
            <a:r>
              <a:rPr lang="en-US" sz="2614">
                <a:solidFill>
                  <a:srgbClr val="FFFFFF"/>
                </a:solidFill>
                <a:latin typeface="Open Sans Bold"/>
              </a:rPr>
              <a:t>Mean Squared Error (MSE) : </a:t>
            </a:r>
            <a:r>
              <a:rPr lang="en-US" sz="2614">
                <a:solidFill>
                  <a:srgbClr val="FFFFFF"/>
                </a:solidFill>
                <a:latin typeface="Open Sans"/>
              </a:rPr>
              <a:t>1.0261815008726003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8576713" y="3616354"/>
            <a:ext cx="9581494" cy="5125249"/>
          </a:xfrm>
          <a:prstGeom prst="rect">
            <a:avLst/>
          </a:prstGeom>
        </p:spPr>
      </p:pic>
      <p:sp>
        <p:nvSpPr>
          <p:cNvPr name="TextBox 5" id="5"/>
          <p:cNvSpPr txBox="true"/>
          <p:nvPr/>
        </p:nvSpPr>
        <p:spPr>
          <a:xfrm rot="0">
            <a:off x="1028700" y="1603574"/>
            <a:ext cx="16182270" cy="185830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5: Multi-Layer Perceptron Regressor</a:t>
            </a:r>
          </a:p>
        </p:txBody>
      </p:sp>
      <p:sp>
        <p:nvSpPr>
          <p:cNvPr name="TextBox 6" id="6"/>
          <p:cNvSpPr txBox="true"/>
          <p:nvPr/>
        </p:nvSpPr>
        <p:spPr>
          <a:xfrm rot="0">
            <a:off x="576429" y="3890501"/>
            <a:ext cx="8211971" cy="4562743"/>
          </a:xfrm>
          <a:prstGeom prst="rect">
            <a:avLst/>
          </a:prstGeom>
        </p:spPr>
        <p:txBody>
          <a:bodyPr anchor="t" rtlCol="false" tIns="0" lIns="0" bIns="0" rIns="0">
            <a:spAutoFit/>
          </a:bodyPr>
          <a:lstStyle/>
          <a:p>
            <a:pPr>
              <a:lnSpc>
                <a:spcPts val="3660"/>
              </a:lnSpc>
            </a:pPr>
            <a:r>
              <a:rPr lang="en-US" sz="2614" u="sng">
                <a:solidFill>
                  <a:srgbClr val="FFFFFF"/>
                </a:solidFill>
                <a:latin typeface="Open Sans Bold"/>
              </a:rPr>
              <a:t>Parameters Used</a:t>
            </a:r>
          </a:p>
          <a:p>
            <a:pPr>
              <a:lnSpc>
                <a:spcPts val="3660"/>
              </a:lnSpc>
            </a:pPr>
            <a:r>
              <a:rPr lang="en-US" sz="2614">
                <a:solidFill>
                  <a:srgbClr val="FFFFFF"/>
                </a:solidFill>
                <a:latin typeface="Open Sans Bold"/>
              </a:rPr>
              <a:t>Activation Function Used: 'logistic'</a:t>
            </a:r>
          </a:p>
          <a:p>
            <a:pPr>
              <a:lnSpc>
                <a:spcPts val="3660"/>
              </a:lnSpc>
            </a:pPr>
          </a:p>
          <a:p>
            <a:pPr>
              <a:lnSpc>
                <a:spcPts val="3660"/>
              </a:lnSpc>
            </a:pPr>
            <a:r>
              <a:rPr lang="en-US" sz="2614" u="sng">
                <a:solidFill>
                  <a:srgbClr val="FFFFFF"/>
                </a:solidFill>
                <a:latin typeface="Open Sans Bold"/>
              </a:rPr>
              <a:t>Train Dataset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0.9822062332095569</a:t>
            </a:r>
          </a:p>
          <a:p>
            <a:pPr>
              <a:lnSpc>
                <a:spcPts val="3660"/>
              </a:lnSpc>
            </a:pPr>
            <a:r>
              <a:rPr lang="en-US" sz="2614">
                <a:solidFill>
                  <a:srgbClr val="FFFFFF"/>
                </a:solidFill>
                <a:latin typeface="Open Sans Bold"/>
              </a:rPr>
              <a:t>Mean Squared Error (MSE) : </a:t>
            </a:r>
            <a:r>
              <a:rPr lang="en-US" sz="2614">
                <a:solidFill>
                  <a:srgbClr val="FFFFFF"/>
                </a:solidFill>
                <a:latin typeface="Open Sans"/>
              </a:rPr>
              <a:t>1.586685605945083</a:t>
            </a:r>
          </a:p>
          <a:p>
            <a:pPr>
              <a:lnSpc>
                <a:spcPts val="3660"/>
              </a:lnSpc>
            </a:pPr>
          </a:p>
          <a:p>
            <a:pPr>
              <a:lnSpc>
                <a:spcPts val="3660"/>
              </a:lnSpc>
            </a:pPr>
            <a:r>
              <a:rPr lang="en-US" sz="2614" u="sng">
                <a:solidFill>
                  <a:srgbClr val="FFFFFF"/>
                </a:solidFill>
                <a:latin typeface="Open Sans Bold"/>
              </a:rPr>
              <a:t>Test Dataset </a:t>
            </a:r>
          </a:p>
          <a:p>
            <a:pPr>
              <a:lnSpc>
                <a:spcPts val="3660"/>
              </a:lnSpc>
            </a:pPr>
            <a:r>
              <a:rPr lang="en-US" sz="2614">
                <a:solidFill>
                  <a:srgbClr val="FFFFFF"/>
                </a:solidFill>
                <a:latin typeface="Open Sans Bold"/>
              </a:rPr>
              <a:t>Explained Variance (R^2) :</a:t>
            </a:r>
            <a:r>
              <a:rPr lang="en-US" sz="2614">
                <a:solidFill>
                  <a:srgbClr val="FFFFFF"/>
                </a:solidFill>
                <a:latin typeface="Open Sans"/>
              </a:rPr>
              <a:t>  0.9802365164078818</a:t>
            </a:r>
          </a:p>
          <a:p>
            <a:pPr>
              <a:lnSpc>
                <a:spcPts val="3660"/>
              </a:lnSpc>
            </a:pPr>
            <a:r>
              <a:rPr lang="en-US" sz="2614">
                <a:solidFill>
                  <a:srgbClr val="FFFFFF"/>
                </a:solidFill>
                <a:latin typeface="Open Sans Bold"/>
              </a:rPr>
              <a:t>Mean Squared Error (MSE) : </a:t>
            </a:r>
            <a:r>
              <a:rPr lang="en-US" sz="2614">
                <a:solidFill>
                  <a:srgbClr val="FFFFFF"/>
                </a:solidFill>
                <a:latin typeface="Open Sans"/>
              </a:rPr>
              <a:t>1.6884127895764003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883287"/>
            <a:ext cx="8674801" cy="11486238"/>
            <a:chOff x="0" y="0"/>
            <a:chExt cx="6734175" cy="8916670"/>
          </a:xfrm>
        </p:grpSpPr>
        <p:sp>
          <p:nvSpPr>
            <p:cNvPr name="Freeform 3" id="3"/>
            <p:cNvSpPr/>
            <p:nvPr/>
          </p:nvSpPr>
          <p:spPr>
            <a:xfrm flipH="false" flipV="false">
              <a:off x="155575" y="155575"/>
              <a:ext cx="6422898" cy="8605520"/>
            </a:xfrm>
            <a:custGeom>
              <a:avLst/>
              <a:gdLst/>
              <a:ahLst/>
              <a:cxnLst/>
              <a:rect r="r" b="b" t="t" l="l"/>
              <a:pathLst>
                <a:path h="8605520" w="6422898">
                  <a:moveTo>
                    <a:pt x="308483" y="8605520"/>
                  </a:moveTo>
                  <a:lnTo>
                    <a:pt x="0" y="8298053"/>
                  </a:lnTo>
                  <a:lnTo>
                    <a:pt x="0" y="307467"/>
                  </a:lnTo>
                  <a:lnTo>
                    <a:pt x="308483" y="0"/>
                  </a:lnTo>
                  <a:lnTo>
                    <a:pt x="6117082" y="0"/>
                  </a:lnTo>
                  <a:lnTo>
                    <a:pt x="6422898" y="307213"/>
                  </a:lnTo>
                  <a:lnTo>
                    <a:pt x="6422898" y="8299323"/>
                  </a:lnTo>
                  <a:lnTo>
                    <a:pt x="6117082" y="8605520"/>
                  </a:lnTo>
                  <a:close/>
                </a:path>
              </a:pathLst>
            </a:custGeom>
            <a:blipFill>
              <a:blip r:embed="rId3"/>
              <a:stretch>
                <a:fillRect l="-57832" r="-57832" t="0" b="0"/>
              </a:stretch>
            </a:blipFill>
          </p:spPr>
        </p:sp>
        <p:sp>
          <p:nvSpPr>
            <p:cNvPr name="Freeform 4" id="4"/>
            <p:cNvSpPr/>
            <p:nvPr/>
          </p:nvSpPr>
          <p:spPr>
            <a:xfrm flipH="false" flipV="false">
              <a:off x="6350" y="6350"/>
              <a:ext cx="6721475" cy="8903970"/>
            </a:xfrm>
            <a:custGeom>
              <a:avLst/>
              <a:gdLst/>
              <a:ahLst/>
              <a:cxnLst/>
              <a:rect r="r" b="b" t="t" l="l"/>
              <a:pathLst>
                <a:path h="8903970" w="6721475">
                  <a:moveTo>
                    <a:pt x="6328283" y="8903970"/>
                  </a:moveTo>
                  <a:lnTo>
                    <a:pt x="395986" y="8903970"/>
                  </a:lnTo>
                  <a:lnTo>
                    <a:pt x="0" y="8509254"/>
                  </a:lnTo>
                  <a:lnTo>
                    <a:pt x="0" y="394716"/>
                  </a:lnTo>
                  <a:lnTo>
                    <a:pt x="395986" y="0"/>
                  </a:lnTo>
                  <a:lnTo>
                    <a:pt x="6328283" y="0"/>
                  </a:lnTo>
                  <a:lnTo>
                    <a:pt x="6721475" y="394716"/>
                  </a:lnTo>
                  <a:lnTo>
                    <a:pt x="6721475" y="8510270"/>
                  </a:lnTo>
                  <a:lnTo>
                    <a:pt x="6328283" y="8903970"/>
                  </a:lnTo>
                  <a:close/>
                  <a:moveTo>
                    <a:pt x="403860" y="8884920"/>
                  </a:moveTo>
                  <a:lnTo>
                    <a:pt x="6320282" y="8884920"/>
                  </a:lnTo>
                  <a:lnTo>
                    <a:pt x="6702298" y="8502396"/>
                  </a:lnTo>
                  <a:lnTo>
                    <a:pt x="6702298" y="402590"/>
                  </a:lnTo>
                  <a:lnTo>
                    <a:pt x="6320282" y="19050"/>
                  </a:lnTo>
                  <a:lnTo>
                    <a:pt x="403860" y="19050"/>
                  </a:lnTo>
                  <a:lnTo>
                    <a:pt x="19050" y="402590"/>
                  </a:lnTo>
                  <a:lnTo>
                    <a:pt x="19050" y="8501380"/>
                  </a:lnTo>
                  <a:lnTo>
                    <a:pt x="403860" y="8884920"/>
                  </a:lnTo>
                  <a:close/>
                  <a:moveTo>
                    <a:pt x="6270371" y="8764270"/>
                  </a:moveTo>
                  <a:lnTo>
                    <a:pt x="453771" y="8764270"/>
                  </a:lnTo>
                  <a:lnTo>
                    <a:pt x="139700" y="8451215"/>
                  </a:lnTo>
                  <a:lnTo>
                    <a:pt x="139700" y="452755"/>
                  </a:lnTo>
                  <a:lnTo>
                    <a:pt x="453771" y="139700"/>
                  </a:lnTo>
                  <a:lnTo>
                    <a:pt x="6270244" y="139700"/>
                  </a:lnTo>
                  <a:lnTo>
                    <a:pt x="6581775" y="452501"/>
                  </a:lnTo>
                  <a:lnTo>
                    <a:pt x="6581775" y="8452612"/>
                  </a:lnTo>
                  <a:lnTo>
                    <a:pt x="6270371" y="8764270"/>
                  </a:lnTo>
                  <a:close/>
                  <a:moveTo>
                    <a:pt x="461645" y="8745220"/>
                  </a:moveTo>
                  <a:lnTo>
                    <a:pt x="6262370" y="8745220"/>
                  </a:lnTo>
                  <a:lnTo>
                    <a:pt x="6562598" y="8444611"/>
                  </a:lnTo>
                  <a:lnTo>
                    <a:pt x="6562598" y="460375"/>
                  </a:lnTo>
                  <a:lnTo>
                    <a:pt x="6262243" y="158750"/>
                  </a:lnTo>
                  <a:lnTo>
                    <a:pt x="461645" y="158750"/>
                  </a:lnTo>
                  <a:lnTo>
                    <a:pt x="158750" y="460629"/>
                  </a:lnTo>
                  <a:lnTo>
                    <a:pt x="158750" y="8443341"/>
                  </a:lnTo>
                  <a:lnTo>
                    <a:pt x="461645" y="8745220"/>
                  </a:lnTo>
                  <a:close/>
                </a:path>
              </a:pathLst>
            </a:custGeom>
            <a:solidFill>
              <a:srgbClr val="FFFFFF"/>
            </a:solidFill>
          </p:spPr>
        </p:sp>
      </p:grpSp>
      <p:sp>
        <p:nvSpPr>
          <p:cNvPr name="TextBox 5" id="5"/>
          <p:cNvSpPr txBox="true"/>
          <p:nvPr/>
        </p:nvSpPr>
        <p:spPr>
          <a:xfrm rot="0">
            <a:off x="10562379" y="3719193"/>
            <a:ext cx="6845530" cy="2156318"/>
          </a:xfrm>
          <a:prstGeom prst="rect">
            <a:avLst/>
          </a:prstGeom>
        </p:spPr>
        <p:txBody>
          <a:bodyPr anchor="t" rtlCol="false" tIns="0" lIns="0" bIns="0" rIns="0">
            <a:spAutoFit/>
          </a:bodyPr>
          <a:lstStyle/>
          <a:p>
            <a:pPr>
              <a:lnSpc>
                <a:spcPts val="8308"/>
              </a:lnSpc>
            </a:pPr>
            <a:r>
              <a:rPr lang="en-US" sz="8308">
                <a:solidFill>
                  <a:srgbClr val="FFFFFF"/>
                </a:solidFill>
                <a:latin typeface="Open Sans Bold Bold"/>
              </a:rPr>
              <a:t>MODEL ANALYSIS</a:t>
            </a:r>
          </a:p>
        </p:txBody>
      </p:sp>
      <p:sp>
        <p:nvSpPr>
          <p:cNvPr name="AutoShape 6" id="6"/>
          <p:cNvSpPr/>
          <p:nvPr/>
        </p:nvSpPr>
        <p:spPr>
          <a:xfrm>
            <a:off x="9703501" y="6131398"/>
            <a:ext cx="7704408"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TextBox 2" id="2"/>
          <p:cNvSpPr txBox="true"/>
          <p:nvPr/>
        </p:nvSpPr>
        <p:spPr>
          <a:xfrm rot="0">
            <a:off x="1028700" y="605575"/>
            <a:ext cx="6904821"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MACHINE LEARNING</a:t>
            </a:r>
          </a:p>
        </p:txBody>
      </p:sp>
      <p:sp>
        <p:nvSpPr>
          <p:cNvPr name="AutoShape 3" id="3"/>
          <p:cNvSpPr/>
          <p:nvPr/>
        </p:nvSpPr>
        <p:spPr>
          <a:xfrm>
            <a:off x="6528579" y="805390"/>
            <a:ext cx="10730721" cy="9525"/>
          </a:xfrm>
          <a:prstGeom prst="line">
            <a:avLst/>
          </a:prstGeom>
          <a:ln cap="flat" w="19050">
            <a:solidFill>
              <a:srgbClr val="FFFFFF"/>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6028501" y="3170517"/>
            <a:ext cx="12278549" cy="6155111"/>
          </a:xfrm>
          <a:prstGeom prst="rect">
            <a:avLst/>
          </a:prstGeom>
        </p:spPr>
      </p:pic>
      <p:sp>
        <p:nvSpPr>
          <p:cNvPr name="TextBox 5" id="5"/>
          <p:cNvSpPr txBox="true"/>
          <p:nvPr/>
        </p:nvSpPr>
        <p:spPr>
          <a:xfrm rot="0">
            <a:off x="1028700" y="1603574"/>
            <a:ext cx="16182270" cy="953427"/>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Model Analysis</a:t>
            </a:r>
          </a:p>
        </p:txBody>
      </p:sp>
      <p:sp>
        <p:nvSpPr>
          <p:cNvPr name="TextBox 6" id="6"/>
          <p:cNvSpPr txBox="true"/>
          <p:nvPr/>
        </p:nvSpPr>
        <p:spPr>
          <a:xfrm rot="0">
            <a:off x="324758" y="3023726"/>
            <a:ext cx="5596542" cy="6391543"/>
          </a:xfrm>
          <a:prstGeom prst="rect">
            <a:avLst/>
          </a:prstGeom>
        </p:spPr>
        <p:txBody>
          <a:bodyPr anchor="t" rtlCol="false" tIns="0" lIns="0" bIns="0" rIns="0">
            <a:spAutoFit/>
          </a:bodyPr>
          <a:lstStyle/>
          <a:p>
            <a:pPr>
              <a:lnSpc>
                <a:spcPts val="3660"/>
              </a:lnSpc>
            </a:pPr>
            <a:r>
              <a:rPr lang="en-US" sz="2614">
                <a:solidFill>
                  <a:srgbClr val="FFFFFF"/>
                </a:solidFill>
                <a:latin typeface="Open Sans"/>
              </a:rPr>
              <a:t>The </a:t>
            </a:r>
            <a:r>
              <a:rPr lang="en-US" sz="2614">
                <a:solidFill>
                  <a:srgbClr val="FFFFFF"/>
                </a:solidFill>
                <a:latin typeface="Open Sans Bold"/>
              </a:rPr>
              <a:t>Random Forest Regression</a:t>
            </a:r>
            <a:r>
              <a:rPr lang="en-US" sz="2614">
                <a:solidFill>
                  <a:srgbClr val="FFFFFF"/>
                </a:solidFill>
                <a:latin typeface="Open Sans"/>
              </a:rPr>
              <a:t> possesses the </a:t>
            </a:r>
            <a:r>
              <a:rPr lang="en-US" sz="2614">
                <a:solidFill>
                  <a:srgbClr val="FFFFFF"/>
                </a:solidFill>
                <a:latin typeface="Open Sans Bold"/>
              </a:rPr>
              <a:t>highest R-Squared</a:t>
            </a:r>
            <a:r>
              <a:rPr lang="en-US" sz="2614">
                <a:solidFill>
                  <a:srgbClr val="FFFFFF"/>
                </a:solidFill>
                <a:latin typeface="Open Sans"/>
              </a:rPr>
              <a:t> and </a:t>
            </a:r>
            <a:r>
              <a:rPr lang="en-US" sz="2614">
                <a:solidFill>
                  <a:srgbClr val="FFFFFF"/>
                </a:solidFill>
                <a:latin typeface="Open Sans Bold"/>
              </a:rPr>
              <a:t>lowest MSE</a:t>
            </a:r>
            <a:r>
              <a:rPr lang="en-US" sz="2614">
                <a:solidFill>
                  <a:srgbClr val="FFFFFF"/>
                </a:solidFill>
                <a:latin typeface="Open Sans"/>
              </a:rPr>
              <a:t>, thus it is the most accurate of our models.</a:t>
            </a:r>
          </a:p>
          <a:p>
            <a:pPr>
              <a:lnSpc>
                <a:spcPts val="3660"/>
              </a:lnSpc>
            </a:pPr>
          </a:p>
          <a:p>
            <a:pPr>
              <a:lnSpc>
                <a:spcPts val="3660"/>
              </a:lnSpc>
            </a:pPr>
            <a:r>
              <a:rPr lang="en-US" sz="2614">
                <a:solidFill>
                  <a:srgbClr val="FFFFFF"/>
                </a:solidFill>
                <a:latin typeface="Open Sans"/>
              </a:rPr>
              <a:t>R-Squared for both Train and Test datasets are similar and high, which indicates that </a:t>
            </a:r>
            <a:r>
              <a:rPr lang="en-US" sz="2614">
                <a:solidFill>
                  <a:srgbClr val="FFFFFF"/>
                </a:solidFill>
                <a:latin typeface="Open Sans Bold"/>
              </a:rPr>
              <a:t>overfitting is unlikely</a:t>
            </a:r>
            <a:r>
              <a:rPr lang="en-US" sz="2614">
                <a:solidFill>
                  <a:srgbClr val="FFFFFF"/>
                </a:solidFill>
                <a:latin typeface="Open Sans"/>
              </a:rPr>
              <a:t> to have occurred.</a:t>
            </a:r>
          </a:p>
          <a:p>
            <a:pPr>
              <a:lnSpc>
                <a:spcPts val="3660"/>
              </a:lnSpc>
            </a:pPr>
          </a:p>
          <a:p>
            <a:pPr>
              <a:lnSpc>
                <a:spcPts val="3660"/>
              </a:lnSpc>
            </a:pPr>
            <a:r>
              <a:rPr lang="en-US" sz="2614">
                <a:solidFill>
                  <a:srgbClr val="FFFFFF"/>
                </a:solidFill>
                <a:latin typeface="Open Sans"/>
              </a:rPr>
              <a:t>We can also note that just because a model is </a:t>
            </a:r>
            <a:r>
              <a:rPr lang="en-US" sz="2614">
                <a:solidFill>
                  <a:srgbClr val="FFFFFF"/>
                </a:solidFill>
                <a:latin typeface="Open Sans Bold"/>
              </a:rPr>
              <a:t>more technically complex</a:t>
            </a:r>
            <a:r>
              <a:rPr lang="en-US" sz="2614">
                <a:solidFill>
                  <a:srgbClr val="FFFFFF"/>
                </a:solidFill>
                <a:latin typeface="Open Sans"/>
              </a:rPr>
              <a:t>, it does </a:t>
            </a:r>
            <a:r>
              <a:rPr lang="en-US" sz="2614">
                <a:solidFill>
                  <a:srgbClr val="FFFFFF"/>
                </a:solidFill>
                <a:latin typeface="Open Sans Bold"/>
              </a:rPr>
              <a:t>not always guarantee better</a:t>
            </a:r>
            <a:r>
              <a:rPr lang="en-US" sz="2614">
                <a:solidFill>
                  <a:srgbClr val="FFFFFF"/>
                </a:solidFill>
                <a:latin typeface="Open Sans"/>
              </a:rPr>
              <a:t> results.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20" y="-178137"/>
            <a:ext cx="10643274" cy="10643274"/>
            <a:chOff x="0" y="0"/>
            <a:chExt cx="8790178" cy="8790178"/>
          </a:xfrm>
        </p:grpSpPr>
        <p:sp>
          <p:nvSpPr>
            <p:cNvPr name="Freeform 3" id="3"/>
            <p:cNvSpPr/>
            <p:nvPr/>
          </p:nvSpPr>
          <p:spPr>
            <a:xfrm flipH="false" flipV="false">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3"/>
              <a:stretch>
                <a:fillRect l="-38888" r="-38888" t="0" b="0"/>
              </a:stretch>
            </a:blipFill>
          </p:spPr>
        </p:sp>
        <p:sp>
          <p:nvSpPr>
            <p:cNvPr name="Freeform 4" id="4"/>
            <p:cNvSpPr/>
            <p:nvPr/>
          </p:nvSpPr>
          <p:spPr>
            <a:xfrm flipH="false" flipV="false">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moveTo>
                    <a:pt x="8650478" y="8650478"/>
                  </a:moveTo>
                  <a:lnTo>
                    <a:pt x="139700" y="8650478"/>
                  </a:lnTo>
                  <a:lnTo>
                    <a:pt x="139700" y="139700"/>
                  </a:lnTo>
                  <a:lnTo>
                    <a:pt x="8650478" y="139700"/>
                  </a:lnTo>
                  <a:lnTo>
                    <a:pt x="8650478" y="8650478"/>
                  </a:lnTo>
                  <a:close/>
                  <a:moveTo>
                    <a:pt x="158750" y="8631428"/>
                  </a:moveTo>
                  <a:lnTo>
                    <a:pt x="8631428" y="8631428"/>
                  </a:lnTo>
                  <a:lnTo>
                    <a:pt x="8631428" y="158750"/>
                  </a:lnTo>
                  <a:lnTo>
                    <a:pt x="158750" y="158750"/>
                  </a:lnTo>
                  <a:lnTo>
                    <a:pt x="158750" y="8631428"/>
                  </a:lnTo>
                  <a:close/>
                </a:path>
              </a:pathLst>
            </a:custGeom>
            <a:solidFill>
              <a:srgbClr val="FFFFFF"/>
            </a:solidFill>
          </p:spPr>
        </p:sp>
      </p:grpSp>
      <p:sp>
        <p:nvSpPr>
          <p:cNvPr name="AutoShape 5" id="5"/>
          <p:cNvSpPr/>
          <p:nvPr/>
        </p:nvSpPr>
        <p:spPr>
          <a:xfrm>
            <a:off x="4551228" y="814915"/>
            <a:ext cx="4592772" cy="9525"/>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7" id="7"/>
          <p:cNvSpPr txBox="true"/>
          <p:nvPr/>
        </p:nvSpPr>
        <p:spPr>
          <a:xfrm rot="0">
            <a:off x="954951" y="4964652"/>
            <a:ext cx="6904821" cy="1728050"/>
          </a:xfrm>
          <a:prstGeom prst="rect">
            <a:avLst/>
          </a:prstGeom>
        </p:spPr>
        <p:txBody>
          <a:bodyPr anchor="t" rtlCol="false" tIns="0" lIns="0" bIns="0" rIns="0">
            <a:spAutoFit/>
          </a:bodyPr>
          <a:lstStyle/>
          <a:p>
            <a:pPr>
              <a:lnSpc>
                <a:spcPts val="3453"/>
              </a:lnSpc>
            </a:pPr>
            <a:r>
              <a:rPr lang="en-US" sz="2466">
                <a:solidFill>
                  <a:srgbClr val="FFFFFF"/>
                </a:solidFill>
                <a:latin typeface="Open Sans"/>
              </a:rPr>
              <a:t>Data-Driven Insights address our problem statement on the </a:t>
            </a:r>
            <a:r>
              <a:rPr lang="en-US" sz="2466">
                <a:solidFill>
                  <a:srgbClr val="FFFFFF"/>
                </a:solidFill>
                <a:latin typeface="Open Sans Bold"/>
              </a:rPr>
              <a:t>significant factors </a:t>
            </a:r>
            <a:r>
              <a:rPr lang="en-US" sz="2466">
                <a:solidFill>
                  <a:srgbClr val="FFFFFF"/>
                </a:solidFill>
                <a:latin typeface="Open Sans"/>
              </a:rPr>
              <a:t>that impact life expectancy and how we can </a:t>
            </a:r>
            <a:r>
              <a:rPr lang="en-US" sz="2466">
                <a:solidFill>
                  <a:srgbClr val="FFFFFF"/>
                </a:solidFill>
                <a:latin typeface="Open Sans Bold"/>
              </a:rPr>
              <a:t>address those disparities</a:t>
            </a:r>
            <a:r>
              <a:rPr lang="en-US" sz="2466">
                <a:solidFill>
                  <a:srgbClr val="FFFFFF"/>
                </a:solidFill>
                <a:latin typeface="Open Sans"/>
              </a:rPr>
              <a:t> more effectively.</a:t>
            </a:r>
          </a:p>
        </p:txBody>
      </p:sp>
      <p:grpSp>
        <p:nvGrpSpPr>
          <p:cNvPr name="Group 8" id="8"/>
          <p:cNvGrpSpPr/>
          <p:nvPr/>
        </p:nvGrpSpPr>
        <p:grpSpPr>
          <a:xfrm rot="0">
            <a:off x="16930374" y="8761690"/>
            <a:ext cx="657852" cy="657852"/>
            <a:chOff x="0" y="0"/>
            <a:chExt cx="812800" cy="812800"/>
          </a:xfrm>
        </p:grpSpPr>
        <p:sp>
          <p:nvSpPr>
            <p:cNvPr name="Freeform 9" id="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FFFFFF"/>
              </a:solidFill>
            </a:ln>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10"/>
                </a:lnSpc>
              </a:pPr>
              <a:r>
                <a:rPr lang="en-US" sz="2110" spc="162">
                  <a:solidFill>
                    <a:srgbClr val="FFFFFF"/>
                  </a:solidFill>
                  <a:latin typeface="Open Sans"/>
                </a:rPr>
                <a:t>11</a:t>
              </a:r>
            </a:p>
          </p:txBody>
        </p:sp>
      </p:grpSp>
      <p:sp>
        <p:nvSpPr>
          <p:cNvPr name="AutoShape 11" id="11"/>
          <p:cNvSpPr/>
          <p:nvPr/>
        </p:nvSpPr>
        <p:spPr>
          <a:xfrm>
            <a:off x="954951" y="4772545"/>
            <a:ext cx="6972083" cy="0"/>
          </a:xfrm>
          <a:prstGeom prst="line">
            <a:avLst/>
          </a:prstGeom>
          <a:ln cap="flat" w="19050">
            <a:solidFill>
              <a:srgbClr val="FFFFFF"/>
            </a:solidFill>
            <a:prstDash val="solid"/>
            <a:headEnd type="none" len="sm" w="sm"/>
            <a:tailEnd type="none" len="sm" w="sm"/>
          </a:ln>
        </p:spPr>
      </p:sp>
      <p:sp>
        <p:nvSpPr>
          <p:cNvPr name="TextBox 12" id="12"/>
          <p:cNvSpPr txBox="true"/>
          <p:nvPr/>
        </p:nvSpPr>
        <p:spPr>
          <a:xfrm rot="0">
            <a:off x="844735" y="2687372"/>
            <a:ext cx="7192515" cy="1856573"/>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DATA DRIVEN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6445" y="1850744"/>
            <a:ext cx="17815111" cy="12433278"/>
            <a:chOff x="0" y="0"/>
            <a:chExt cx="8916670" cy="6223000"/>
          </a:xfrm>
        </p:grpSpPr>
        <p:sp>
          <p:nvSpPr>
            <p:cNvPr name="Freeform 3" id="3"/>
            <p:cNvSpPr/>
            <p:nvPr/>
          </p:nvSpPr>
          <p:spPr>
            <a:xfrm flipH="false" flipV="false">
              <a:off x="13970" y="155575"/>
              <a:ext cx="8888730" cy="5911850"/>
            </a:xfrm>
            <a:custGeom>
              <a:avLst/>
              <a:gdLst/>
              <a:ahLst/>
              <a:cxnLst/>
              <a:rect r="r" b="b" t="t" l="l"/>
              <a:pathLst>
                <a:path h="5911850" w="8888730">
                  <a:moveTo>
                    <a:pt x="4444365" y="5911850"/>
                  </a:moveTo>
                  <a:cubicBezTo>
                    <a:pt x="3055112" y="5911850"/>
                    <a:pt x="1302893" y="5350129"/>
                    <a:pt x="527304" y="4199509"/>
                  </a:cubicBezTo>
                  <a:cubicBezTo>
                    <a:pt x="25146" y="3454527"/>
                    <a:pt x="0" y="2497455"/>
                    <a:pt x="525526" y="1715516"/>
                  </a:cubicBezTo>
                  <a:cubicBezTo>
                    <a:pt x="1302131" y="559943"/>
                    <a:pt x="3056763" y="0"/>
                    <a:pt x="4444365" y="0"/>
                  </a:cubicBezTo>
                  <a:cubicBezTo>
                    <a:pt x="5831967" y="0"/>
                    <a:pt x="7586599" y="559943"/>
                    <a:pt x="8363204" y="1715516"/>
                  </a:cubicBezTo>
                  <a:cubicBezTo>
                    <a:pt x="8888730" y="2497455"/>
                    <a:pt x="8863584" y="3454527"/>
                    <a:pt x="8361426" y="4199509"/>
                  </a:cubicBezTo>
                  <a:cubicBezTo>
                    <a:pt x="7585710" y="5350129"/>
                    <a:pt x="5833618" y="5911850"/>
                    <a:pt x="4444365" y="5911850"/>
                  </a:cubicBezTo>
                  <a:close/>
                </a:path>
              </a:pathLst>
            </a:custGeom>
            <a:blipFill>
              <a:blip r:embed="rId3"/>
              <a:stretch>
                <a:fillRect l="-3032" r="0" t="0" b="0"/>
              </a:stretch>
            </a:blipFill>
          </p:spPr>
        </p:sp>
        <p:sp>
          <p:nvSpPr>
            <p:cNvPr name="Freeform 4" id="4"/>
            <p:cNvSpPr/>
            <p:nvPr/>
          </p:nvSpPr>
          <p:spPr>
            <a:xfrm flipH="false" flipV="false">
              <a:off x="2159" y="6350"/>
              <a:ext cx="8912352" cy="6210300"/>
            </a:xfrm>
            <a:custGeom>
              <a:avLst/>
              <a:gdLst/>
              <a:ahLst/>
              <a:cxnLst/>
              <a:rect r="r" b="b" t="t" l="l"/>
              <a:pathLst>
                <a:path h="6210300" w="8912352">
                  <a:moveTo>
                    <a:pt x="4456176" y="6210300"/>
                  </a:moveTo>
                  <a:cubicBezTo>
                    <a:pt x="3709035" y="6210300"/>
                    <a:pt x="2911983" y="6055614"/>
                    <a:pt x="2211959" y="5774944"/>
                  </a:cubicBezTo>
                  <a:cubicBezTo>
                    <a:pt x="1412621" y="5454269"/>
                    <a:pt x="791337" y="4990084"/>
                    <a:pt x="415290" y="4432300"/>
                  </a:cubicBezTo>
                  <a:cubicBezTo>
                    <a:pt x="149606" y="4037838"/>
                    <a:pt x="7239" y="3584829"/>
                    <a:pt x="3683" y="3121787"/>
                  </a:cubicBezTo>
                  <a:cubicBezTo>
                    <a:pt x="0" y="2649474"/>
                    <a:pt x="141732" y="2185924"/>
                    <a:pt x="413512" y="1781556"/>
                  </a:cubicBezTo>
                  <a:cubicBezTo>
                    <a:pt x="789686" y="1221740"/>
                    <a:pt x="1411605" y="756158"/>
                    <a:pt x="2212086" y="435102"/>
                  </a:cubicBezTo>
                  <a:cubicBezTo>
                    <a:pt x="2911729" y="154559"/>
                    <a:pt x="3708654" y="0"/>
                    <a:pt x="4456176" y="0"/>
                  </a:cubicBezTo>
                  <a:cubicBezTo>
                    <a:pt x="5203698" y="0"/>
                    <a:pt x="6000623" y="154559"/>
                    <a:pt x="6700266" y="435102"/>
                  </a:cubicBezTo>
                  <a:cubicBezTo>
                    <a:pt x="7500747" y="756158"/>
                    <a:pt x="8122666" y="1221740"/>
                    <a:pt x="8498840" y="1781429"/>
                  </a:cubicBezTo>
                  <a:cubicBezTo>
                    <a:pt x="8770620" y="2185924"/>
                    <a:pt x="8912352" y="2649347"/>
                    <a:pt x="8908669" y="3121660"/>
                  </a:cubicBezTo>
                  <a:cubicBezTo>
                    <a:pt x="8904986" y="3584702"/>
                    <a:pt x="8762619" y="4037711"/>
                    <a:pt x="8496935" y="4432046"/>
                  </a:cubicBezTo>
                  <a:cubicBezTo>
                    <a:pt x="8120889" y="4989830"/>
                    <a:pt x="7499731" y="5454142"/>
                    <a:pt x="6700393" y="5774690"/>
                  </a:cubicBezTo>
                  <a:cubicBezTo>
                    <a:pt x="6000369" y="6055614"/>
                    <a:pt x="5203317" y="6210300"/>
                    <a:pt x="4456176" y="6210300"/>
                  </a:cubicBezTo>
                  <a:close/>
                  <a:moveTo>
                    <a:pt x="4456176" y="19050"/>
                  </a:moveTo>
                  <a:cubicBezTo>
                    <a:pt x="3711067" y="19050"/>
                    <a:pt x="2916555" y="173101"/>
                    <a:pt x="2219198" y="452755"/>
                  </a:cubicBezTo>
                  <a:cubicBezTo>
                    <a:pt x="1422273" y="772414"/>
                    <a:pt x="803275" y="1235583"/>
                    <a:pt x="429260" y="1792097"/>
                  </a:cubicBezTo>
                  <a:cubicBezTo>
                    <a:pt x="159639" y="2193417"/>
                    <a:pt x="18923" y="2653157"/>
                    <a:pt x="22606" y="3121660"/>
                  </a:cubicBezTo>
                  <a:cubicBezTo>
                    <a:pt x="26162" y="3580892"/>
                    <a:pt x="167513" y="4030345"/>
                    <a:pt x="431165" y="4421505"/>
                  </a:cubicBezTo>
                  <a:cubicBezTo>
                    <a:pt x="805053" y="4976114"/>
                    <a:pt x="1423289" y="5438013"/>
                    <a:pt x="2219071" y="5757164"/>
                  </a:cubicBezTo>
                  <a:cubicBezTo>
                    <a:pt x="2916936" y="6037072"/>
                    <a:pt x="3711321" y="6191250"/>
                    <a:pt x="4456176" y="6191250"/>
                  </a:cubicBezTo>
                  <a:cubicBezTo>
                    <a:pt x="5201031" y="6191250"/>
                    <a:pt x="5995416" y="6037072"/>
                    <a:pt x="6693280" y="5757164"/>
                  </a:cubicBezTo>
                  <a:cubicBezTo>
                    <a:pt x="7489062" y="5438013"/>
                    <a:pt x="8107298" y="4976114"/>
                    <a:pt x="8481187" y="4421505"/>
                  </a:cubicBezTo>
                  <a:cubicBezTo>
                    <a:pt x="8744839" y="4030345"/>
                    <a:pt x="8886063" y="3580892"/>
                    <a:pt x="8889746" y="3121660"/>
                  </a:cubicBezTo>
                  <a:cubicBezTo>
                    <a:pt x="8893428" y="2653157"/>
                    <a:pt x="8752839" y="2193417"/>
                    <a:pt x="8483091" y="1792097"/>
                  </a:cubicBezTo>
                  <a:cubicBezTo>
                    <a:pt x="8109076" y="1235583"/>
                    <a:pt x="7490078" y="772414"/>
                    <a:pt x="6693153" y="452755"/>
                  </a:cubicBezTo>
                  <a:cubicBezTo>
                    <a:pt x="5995797" y="173101"/>
                    <a:pt x="5201285" y="19050"/>
                    <a:pt x="4456176" y="19050"/>
                  </a:cubicBezTo>
                  <a:close/>
                  <a:moveTo>
                    <a:pt x="4456176" y="6070600"/>
                  </a:moveTo>
                  <a:cubicBezTo>
                    <a:pt x="3726434" y="6070600"/>
                    <a:pt x="2947797" y="5919597"/>
                    <a:pt x="2264029" y="5645277"/>
                  </a:cubicBezTo>
                  <a:cubicBezTo>
                    <a:pt x="1490726" y="5335016"/>
                    <a:pt x="891540" y="4888611"/>
                    <a:pt x="531241" y="4354068"/>
                  </a:cubicBezTo>
                  <a:cubicBezTo>
                    <a:pt x="280924" y="3982593"/>
                    <a:pt x="146685" y="3556127"/>
                    <a:pt x="143383" y="3120644"/>
                  </a:cubicBezTo>
                  <a:cubicBezTo>
                    <a:pt x="139954" y="2676525"/>
                    <a:pt x="273431" y="2240407"/>
                    <a:pt x="529463" y="1859407"/>
                  </a:cubicBezTo>
                  <a:cubicBezTo>
                    <a:pt x="889889" y="1322959"/>
                    <a:pt x="1489710" y="875284"/>
                    <a:pt x="2264156" y="564769"/>
                  </a:cubicBezTo>
                  <a:cubicBezTo>
                    <a:pt x="2947543" y="290703"/>
                    <a:pt x="3726053" y="139700"/>
                    <a:pt x="4456176" y="139700"/>
                  </a:cubicBezTo>
                  <a:cubicBezTo>
                    <a:pt x="5186299" y="139700"/>
                    <a:pt x="5964809" y="290703"/>
                    <a:pt x="6648196" y="564769"/>
                  </a:cubicBezTo>
                  <a:cubicBezTo>
                    <a:pt x="7422515" y="875284"/>
                    <a:pt x="8022336" y="1322959"/>
                    <a:pt x="8382889" y="1859407"/>
                  </a:cubicBezTo>
                  <a:cubicBezTo>
                    <a:pt x="8638921" y="2240407"/>
                    <a:pt x="8772525" y="2676525"/>
                    <a:pt x="8768969" y="3120644"/>
                  </a:cubicBezTo>
                  <a:cubicBezTo>
                    <a:pt x="8765540" y="3556127"/>
                    <a:pt x="8631428" y="3982593"/>
                    <a:pt x="8381111" y="4354068"/>
                  </a:cubicBezTo>
                  <a:cubicBezTo>
                    <a:pt x="8020813" y="4888611"/>
                    <a:pt x="7421627" y="5335016"/>
                    <a:pt x="6648323" y="5645150"/>
                  </a:cubicBezTo>
                  <a:cubicBezTo>
                    <a:pt x="5964428" y="5919470"/>
                    <a:pt x="5185918" y="6070600"/>
                    <a:pt x="4456176" y="6070600"/>
                  </a:cubicBezTo>
                  <a:close/>
                  <a:moveTo>
                    <a:pt x="4456176" y="158750"/>
                  </a:moveTo>
                  <a:cubicBezTo>
                    <a:pt x="3728466" y="158750"/>
                    <a:pt x="2952496" y="309245"/>
                    <a:pt x="2271141" y="582422"/>
                  </a:cubicBezTo>
                  <a:cubicBezTo>
                    <a:pt x="1500378" y="891540"/>
                    <a:pt x="903478" y="1336802"/>
                    <a:pt x="545211" y="1869948"/>
                  </a:cubicBezTo>
                  <a:cubicBezTo>
                    <a:pt x="32385" y="2633218"/>
                    <a:pt x="33020" y="3581019"/>
                    <a:pt x="546989" y="4343400"/>
                  </a:cubicBezTo>
                  <a:cubicBezTo>
                    <a:pt x="905129" y="4874768"/>
                    <a:pt x="1501394" y="5318760"/>
                    <a:pt x="2271014" y="5627497"/>
                  </a:cubicBezTo>
                  <a:cubicBezTo>
                    <a:pt x="2952750" y="5900928"/>
                    <a:pt x="3728720" y="6051550"/>
                    <a:pt x="4456176" y="6051550"/>
                  </a:cubicBezTo>
                  <a:cubicBezTo>
                    <a:pt x="5183632" y="6051550"/>
                    <a:pt x="5959602" y="5900928"/>
                    <a:pt x="6641211" y="5627624"/>
                  </a:cubicBezTo>
                  <a:cubicBezTo>
                    <a:pt x="7410958" y="5318887"/>
                    <a:pt x="8007096" y="4874895"/>
                    <a:pt x="8365236" y="4343527"/>
                  </a:cubicBezTo>
                  <a:cubicBezTo>
                    <a:pt x="8879204" y="3581019"/>
                    <a:pt x="8879967" y="2633345"/>
                    <a:pt x="8367014" y="1870202"/>
                  </a:cubicBezTo>
                  <a:cubicBezTo>
                    <a:pt x="8008620" y="1337056"/>
                    <a:pt x="7411847" y="891794"/>
                    <a:pt x="6641084" y="582676"/>
                  </a:cubicBezTo>
                  <a:cubicBezTo>
                    <a:pt x="5959856" y="309245"/>
                    <a:pt x="5183886" y="158750"/>
                    <a:pt x="4456176" y="158750"/>
                  </a:cubicBezTo>
                  <a:close/>
                </a:path>
              </a:pathLst>
            </a:custGeom>
            <a:solidFill>
              <a:srgbClr val="FFFFFF"/>
            </a:solidFill>
          </p:spPr>
        </p:sp>
      </p:grpSp>
      <p:sp>
        <p:nvSpPr>
          <p:cNvPr name="TextBox 5" id="5"/>
          <p:cNvSpPr txBox="true"/>
          <p:nvPr/>
        </p:nvSpPr>
        <p:spPr>
          <a:xfrm rot="0">
            <a:off x="3397688" y="443032"/>
            <a:ext cx="11492625" cy="2348698"/>
          </a:xfrm>
          <a:prstGeom prst="rect">
            <a:avLst/>
          </a:prstGeom>
        </p:spPr>
        <p:txBody>
          <a:bodyPr anchor="t" rtlCol="false" tIns="0" lIns="0" bIns="0" rIns="0">
            <a:spAutoFit/>
          </a:bodyPr>
          <a:lstStyle/>
          <a:p>
            <a:pPr algn="ctr">
              <a:lnSpc>
                <a:spcPts val="10714"/>
              </a:lnSpc>
            </a:pPr>
            <a:r>
              <a:rPr lang="en-US" sz="10714">
                <a:solidFill>
                  <a:srgbClr val="FFFFFF"/>
                </a:solidFill>
                <a:latin typeface="Open Sans Bold Bold"/>
              </a:rPr>
              <a:t>INTRODUCTION </a:t>
            </a:r>
          </a:p>
        </p:txBody>
      </p:sp>
      <p:sp>
        <p:nvSpPr>
          <p:cNvPr name="AutoShape 6" id="6"/>
          <p:cNvSpPr/>
          <p:nvPr/>
        </p:nvSpPr>
        <p:spPr>
          <a:xfrm flipV="true">
            <a:off x="15136936" y="1991303"/>
            <a:ext cx="7424557" cy="1905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4273493" y="1991303"/>
            <a:ext cx="7424557" cy="1905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7413324" y="3057538"/>
            <a:ext cx="3461352" cy="647615"/>
          </a:xfrm>
          <a:prstGeom prst="rect">
            <a:avLst/>
          </a:prstGeom>
        </p:spPr>
        <p:txBody>
          <a:bodyPr anchor="t" rtlCol="false" tIns="0" lIns="0" bIns="0" rIns="0">
            <a:spAutoFit/>
          </a:bodyPr>
          <a:lstStyle/>
          <a:p>
            <a:pPr algn="ctr">
              <a:lnSpc>
                <a:spcPts val="4871"/>
              </a:lnSpc>
            </a:pPr>
            <a:r>
              <a:rPr lang="en-US" sz="4871">
                <a:solidFill>
                  <a:srgbClr val="04558B"/>
                </a:solidFill>
                <a:latin typeface="RoxboroughCF Bold"/>
              </a:rPr>
              <a:t>Motivation</a:t>
            </a:r>
          </a:p>
        </p:txBody>
      </p:sp>
      <p:sp>
        <p:nvSpPr>
          <p:cNvPr name="TextBox 9" id="9"/>
          <p:cNvSpPr txBox="true"/>
          <p:nvPr/>
        </p:nvSpPr>
        <p:spPr>
          <a:xfrm rot="0">
            <a:off x="6205327" y="4061736"/>
            <a:ext cx="5877346" cy="647615"/>
          </a:xfrm>
          <a:prstGeom prst="rect">
            <a:avLst/>
          </a:prstGeom>
        </p:spPr>
        <p:txBody>
          <a:bodyPr anchor="t" rtlCol="false" tIns="0" lIns="0" bIns="0" rIns="0">
            <a:spAutoFit/>
          </a:bodyPr>
          <a:lstStyle/>
          <a:p>
            <a:pPr algn="ctr">
              <a:lnSpc>
                <a:spcPts val="4871"/>
              </a:lnSpc>
            </a:pPr>
            <a:r>
              <a:rPr lang="en-US" sz="4871">
                <a:solidFill>
                  <a:srgbClr val="04558B"/>
                </a:solidFill>
                <a:latin typeface="RoxboroughCF Bold"/>
              </a:rPr>
              <a:t>Problem Statement</a:t>
            </a:r>
          </a:p>
        </p:txBody>
      </p:sp>
      <p:sp>
        <p:nvSpPr>
          <p:cNvPr name="TextBox 10" id="10"/>
          <p:cNvSpPr txBox="true"/>
          <p:nvPr/>
        </p:nvSpPr>
        <p:spPr>
          <a:xfrm rot="0">
            <a:off x="6424900" y="5061776"/>
            <a:ext cx="5438200" cy="647615"/>
          </a:xfrm>
          <a:prstGeom prst="rect">
            <a:avLst/>
          </a:prstGeom>
        </p:spPr>
        <p:txBody>
          <a:bodyPr anchor="t" rtlCol="false" tIns="0" lIns="0" bIns="0" rIns="0">
            <a:spAutoFit/>
          </a:bodyPr>
          <a:lstStyle/>
          <a:p>
            <a:pPr algn="ctr">
              <a:lnSpc>
                <a:spcPts val="4871"/>
              </a:lnSpc>
            </a:pPr>
            <a:r>
              <a:rPr lang="en-US" sz="4871">
                <a:solidFill>
                  <a:srgbClr val="04558B"/>
                </a:solidFill>
                <a:latin typeface="RoxboroughCF Bold"/>
              </a:rPr>
              <a:t>Data Preparation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AutoShape 2" id="2"/>
          <p:cNvSpPr/>
          <p:nvPr/>
        </p:nvSpPr>
        <p:spPr>
          <a:xfrm>
            <a:off x="4366735" y="814915"/>
            <a:ext cx="12892565" cy="0"/>
          </a:xfrm>
          <a:prstGeom prst="line">
            <a:avLst/>
          </a:prstGeom>
          <a:ln cap="flat" w="19050">
            <a:solidFill>
              <a:srgbClr val="FFFFFF"/>
            </a:solidFill>
            <a:prstDash val="solid"/>
            <a:headEnd type="none" len="sm" w="sm"/>
            <a:tailEnd type="none" len="sm" w="sm"/>
          </a:ln>
        </p:spPr>
      </p:sp>
      <p:pic>
        <p:nvPicPr>
          <p:cNvPr name="Picture 3" id="3"/>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89389" y="5545869"/>
            <a:ext cx="20066777" cy="9955610"/>
          </a:xfrm>
          <a:prstGeom prst="rect">
            <a:avLst/>
          </a:prstGeom>
        </p:spPr>
      </p:pic>
      <p:grpSp>
        <p:nvGrpSpPr>
          <p:cNvPr name="Group 4" id="4"/>
          <p:cNvGrpSpPr>
            <a:grpSpLocks noChangeAspect="true"/>
          </p:cNvGrpSpPr>
          <p:nvPr/>
        </p:nvGrpSpPr>
        <p:grpSpPr>
          <a:xfrm rot="0">
            <a:off x="1407588" y="2586088"/>
            <a:ext cx="4690635" cy="7007010"/>
            <a:chOff x="0" y="0"/>
            <a:chExt cx="5969000" cy="8916670"/>
          </a:xfrm>
        </p:grpSpPr>
        <p:sp>
          <p:nvSpPr>
            <p:cNvPr name="Freeform 5" id="5"/>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6" id="6"/>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sp>
        <p:nvSpPr>
          <p:cNvPr name="TextBox 7" id="7"/>
          <p:cNvSpPr txBox="true"/>
          <p:nvPr/>
        </p:nvSpPr>
        <p:spPr>
          <a:xfrm rot="0">
            <a:off x="2070151" y="6749180"/>
            <a:ext cx="3383164" cy="1898195"/>
          </a:xfrm>
          <a:prstGeom prst="rect">
            <a:avLst/>
          </a:prstGeom>
        </p:spPr>
        <p:txBody>
          <a:bodyPr anchor="t" rtlCol="false" tIns="0" lIns="0" bIns="0" rIns="0">
            <a:spAutoFit/>
          </a:bodyPr>
          <a:lstStyle/>
          <a:p>
            <a:pPr algn="ctr">
              <a:lnSpc>
                <a:spcPts val="3000"/>
              </a:lnSpc>
            </a:pPr>
            <a:r>
              <a:rPr lang="en-US" sz="2142">
                <a:solidFill>
                  <a:srgbClr val="0776C0"/>
                </a:solidFill>
                <a:latin typeface="Open Sans"/>
              </a:rPr>
              <a:t>The mortality rates among individuals aged under 5, and 15-60 exhibit the </a:t>
            </a:r>
            <a:r>
              <a:rPr lang="en-US" sz="2142">
                <a:solidFill>
                  <a:srgbClr val="0776C0"/>
                </a:solidFill>
                <a:latin typeface="Open Sans Bold"/>
              </a:rPr>
              <a:t>strongest correlation</a:t>
            </a:r>
            <a:r>
              <a:rPr lang="en-US" sz="2142">
                <a:solidFill>
                  <a:srgbClr val="0776C0"/>
                </a:solidFill>
                <a:latin typeface="Open Sans"/>
              </a:rPr>
              <a:t> with life expectancy</a:t>
            </a:r>
          </a:p>
        </p:txBody>
      </p:sp>
      <p:sp>
        <p:nvSpPr>
          <p:cNvPr name="TextBox 8" id="8"/>
          <p:cNvSpPr txBox="true"/>
          <p:nvPr/>
        </p:nvSpPr>
        <p:spPr>
          <a:xfrm rot="0">
            <a:off x="2052496"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Mortality Rates</a:t>
            </a:r>
          </a:p>
        </p:txBody>
      </p:sp>
      <p:sp>
        <p:nvSpPr>
          <p:cNvPr name="TextBox 9" id="9"/>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10" id="10"/>
          <p:cNvSpPr txBox="true"/>
          <p:nvPr/>
        </p:nvSpPr>
        <p:spPr>
          <a:xfrm rot="0">
            <a:off x="5547743" y="1405255"/>
            <a:ext cx="7192515" cy="953427"/>
          </a:xfrm>
          <a:prstGeom prst="rect">
            <a:avLst/>
          </a:prstGeom>
        </p:spPr>
        <p:txBody>
          <a:bodyPr anchor="t" rtlCol="false" tIns="0" lIns="0" bIns="0" rIns="0">
            <a:spAutoFit/>
          </a:bodyPr>
          <a:lstStyle/>
          <a:p>
            <a:pPr algn="ctr">
              <a:lnSpc>
                <a:spcPts val="7161"/>
              </a:lnSpc>
            </a:pPr>
            <a:r>
              <a:rPr lang="en-US" sz="7161">
                <a:solidFill>
                  <a:srgbClr val="FFFFFF"/>
                </a:solidFill>
                <a:latin typeface="Open Sans Bold"/>
              </a:rPr>
              <a:t>PROBLEMS</a:t>
            </a:r>
          </a:p>
        </p:txBody>
      </p:sp>
      <p:grpSp>
        <p:nvGrpSpPr>
          <p:cNvPr name="Group 11" id="11"/>
          <p:cNvGrpSpPr>
            <a:grpSpLocks noChangeAspect="true"/>
          </p:cNvGrpSpPr>
          <p:nvPr/>
        </p:nvGrpSpPr>
        <p:grpSpPr>
          <a:xfrm rot="0">
            <a:off x="2384499" y="3456767"/>
            <a:ext cx="2736813" cy="2736802"/>
            <a:chOff x="0" y="0"/>
            <a:chExt cx="6350000" cy="6349975"/>
          </a:xfrm>
        </p:grpSpPr>
        <p:sp>
          <p:nvSpPr>
            <p:cNvPr name="Freeform 12" id="12"/>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4724" r="-14724" t="0" b="0"/>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AutoShape 2" id="2"/>
          <p:cNvSpPr/>
          <p:nvPr/>
        </p:nvSpPr>
        <p:spPr>
          <a:xfrm>
            <a:off x="4366735" y="814915"/>
            <a:ext cx="12892565" cy="0"/>
          </a:xfrm>
          <a:prstGeom prst="line">
            <a:avLst/>
          </a:prstGeom>
          <a:ln cap="flat" w="19050">
            <a:solidFill>
              <a:srgbClr val="FFFFFF"/>
            </a:solidFill>
            <a:prstDash val="solid"/>
            <a:headEnd type="none" len="sm" w="sm"/>
            <a:tailEnd type="none" len="sm" w="sm"/>
          </a:ln>
        </p:spPr>
      </p:sp>
      <p:pic>
        <p:nvPicPr>
          <p:cNvPr name="Picture 3" id="3"/>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89389" y="5545869"/>
            <a:ext cx="20066777" cy="9955610"/>
          </a:xfrm>
          <a:prstGeom prst="rect">
            <a:avLst/>
          </a:prstGeom>
        </p:spPr>
      </p:pic>
      <p:grpSp>
        <p:nvGrpSpPr>
          <p:cNvPr name="Group 4" id="4"/>
          <p:cNvGrpSpPr>
            <a:grpSpLocks noChangeAspect="true"/>
          </p:cNvGrpSpPr>
          <p:nvPr/>
        </p:nvGrpSpPr>
        <p:grpSpPr>
          <a:xfrm rot="0">
            <a:off x="1407588" y="2586088"/>
            <a:ext cx="4690635" cy="7007010"/>
            <a:chOff x="0" y="0"/>
            <a:chExt cx="5969000" cy="8916670"/>
          </a:xfrm>
        </p:grpSpPr>
        <p:sp>
          <p:nvSpPr>
            <p:cNvPr name="Freeform 5" id="5"/>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6" id="6"/>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7" id="7"/>
          <p:cNvGrpSpPr>
            <a:grpSpLocks noChangeAspect="true"/>
          </p:cNvGrpSpPr>
          <p:nvPr/>
        </p:nvGrpSpPr>
        <p:grpSpPr>
          <a:xfrm rot="0">
            <a:off x="2384499" y="3456767"/>
            <a:ext cx="2736813" cy="2736802"/>
            <a:chOff x="0" y="0"/>
            <a:chExt cx="6350000" cy="6349975"/>
          </a:xfrm>
        </p:grpSpPr>
        <p:sp>
          <p:nvSpPr>
            <p:cNvPr name="Freeform 8" id="8"/>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4724" r="-14724" t="0" b="0"/>
              </a:stretch>
            </a:blipFill>
          </p:spPr>
        </p:sp>
      </p:grpSp>
      <p:grpSp>
        <p:nvGrpSpPr>
          <p:cNvPr name="Group 9" id="9"/>
          <p:cNvGrpSpPr>
            <a:grpSpLocks noChangeAspect="true"/>
          </p:cNvGrpSpPr>
          <p:nvPr/>
        </p:nvGrpSpPr>
        <p:grpSpPr>
          <a:xfrm rot="0">
            <a:off x="6798683" y="2586088"/>
            <a:ext cx="4690635" cy="7007010"/>
            <a:chOff x="0" y="0"/>
            <a:chExt cx="5969000" cy="8916670"/>
          </a:xfrm>
        </p:grpSpPr>
        <p:sp>
          <p:nvSpPr>
            <p:cNvPr name="Freeform 10" id="10"/>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11" id="11"/>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12" id="12"/>
          <p:cNvGrpSpPr>
            <a:grpSpLocks noChangeAspect="true"/>
          </p:cNvGrpSpPr>
          <p:nvPr/>
        </p:nvGrpSpPr>
        <p:grpSpPr>
          <a:xfrm rot="0">
            <a:off x="7775593" y="3456767"/>
            <a:ext cx="2736813" cy="2736802"/>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t="0" b="0"/>
              </a:stretch>
            </a:blipFill>
          </p:spPr>
        </p:sp>
      </p:grpSp>
      <p:sp>
        <p:nvSpPr>
          <p:cNvPr name="TextBox 14" id="14"/>
          <p:cNvSpPr txBox="true"/>
          <p:nvPr/>
        </p:nvSpPr>
        <p:spPr>
          <a:xfrm rot="0">
            <a:off x="2070151" y="6749180"/>
            <a:ext cx="3383164" cy="1898195"/>
          </a:xfrm>
          <a:prstGeom prst="rect">
            <a:avLst/>
          </a:prstGeom>
        </p:spPr>
        <p:txBody>
          <a:bodyPr anchor="t" rtlCol="false" tIns="0" lIns="0" bIns="0" rIns="0">
            <a:spAutoFit/>
          </a:bodyPr>
          <a:lstStyle/>
          <a:p>
            <a:pPr algn="ctr">
              <a:lnSpc>
                <a:spcPts val="3000"/>
              </a:lnSpc>
            </a:pPr>
            <a:r>
              <a:rPr lang="en-US" sz="2142">
                <a:solidFill>
                  <a:srgbClr val="0776C0"/>
                </a:solidFill>
                <a:latin typeface="Open Sans"/>
              </a:rPr>
              <a:t>The mortality rates among individuals aged under 5, and 15-60 exhibit the </a:t>
            </a:r>
            <a:r>
              <a:rPr lang="en-US" sz="2142">
                <a:solidFill>
                  <a:srgbClr val="0776C0"/>
                </a:solidFill>
                <a:latin typeface="Open Sans Bold"/>
              </a:rPr>
              <a:t>strongest correlation</a:t>
            </a:r>
            <a:r>
              <a:rPr lang="en-US" sz="2142">
                <a:solidFill>
                  <a:srgbClr val="0776C0"/>
                </a:solidFill>
                <a:latin typeface="Open Sans"/>
              </a:rPr>
              <a:t> with life expectancy</a:t>
            </a:r>
          </a:p>
        </p:txBody>
      </p:sp>
      <p:sp>
        <p:nvSpPr>
          <p:cNvPr name="TextBox 15" id="15"/>
          <p:cNvSpPr txBox="true"/>
          <p:nvPr/>
        </p:nvSpPr>
        <p:spPr>
          <a:xfrm rot="0">
            <a:off x="2052496"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Mortality Rates</a:t>
            </a:r>
          </a:p>
        </p:txBody>
      </p:sp>
      <p:sp>
        <p:nvSpPr>
          <p:cNvPr name="TextBox 16" id="16"/>
          <p:cNvSpPr txBox="true"/>
          <p:nvPr/>
        </p:nvSpPr>
        <p:spPr>
          <a:xfrm rot="0">
            <a:off x="7094958" y="6758705"/>
            <a:ext cx="4098085" cy="1470549"/>
          </a:xfrm>
          <a:prstGeom prst="rect">
            <a:avLst/>
          </a:prstGeom>
        </p:spPr>
        <p:txBody>
          <a:bodyPr anchor="t" rtlCol="false" tIns="0" lIns="0" bIns="0" rIns="0">
            <a:spAutoFit/>
          </a:bodyPr>
          <a:lstStyle/>
          <a:p>
            <a:pPr algn="ctr">
              <a:lnSpc>
                <a:spcPts val="2946"/>
              </a:lnSpc>
            </a:pPr>
            <a:r>
              <a:rPr lang="en-US" sz="2104">
                <a:solidFill>
                  <a:srgbClr val="0776C0"/>
                </a:solidFill>
                <a:latin typeface="Open Sans Bold"/>
              </a:rPr>
              <a:t>Developing Countries</a:t>
            </a:r>
            <a:r>
              <a:rPr lang="en-US" sz="2104">
                <a:solidFill>
                  <a:srgbClr val="0776C0"/>
                </a:solidFill>
                <a:latin typeface="Open Sans"/>
              </a:rPr>
              <a:t> generally face lower life expectancy </a:t>
            </a:r>
          </a:p>
          <a:p>
            <a:pPr algn="ctr">
              <a:lnSpc>
                <a:spcPts val="2946"/>
              </a:lnSpc>
            </a:pPr>
            <a:r>
              <a:rPr lang="en-US" sz="2104">
                <a:solidFill>
                  <a:srgbClr val="0776C0"/>
                </a:solidFill>
                <a:latin typeface="Open Sans"/>
              </a:rPr>
              <a:t>and may not be aware of the areas to tackle</a:t>
            </a:r>
          </a:p>
        </p:txBody>
      </p:sp>
      <p:sp>
        <p:nvSpPr>
          <p:cNvPr name="TextBox 17" id="17"/>
          <p:cNvSpPr txBox="true"/>
          <p:nvPr/>
        </p:nvSpPr>
        <p:spPr>
          <a:xfrm rot="0">
            <a:off x="7443591"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Economic Status</a:t>
            </a:r>
          </a:p>
        </p:txBody>
      </p:sp>
      <p:sp>
        <p:nvSpPr>
          <p:cNvPr name="TextBox 18" id="18"/>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19" id="19"/>
          <p:cNvSpPr txBox="true"/>
          <p:nvPr/>
        </p:nvSpPr>
        <p:spPr>
          <a:xfrm rot="0">
            <a:off x="5547743" y="1405255"/>
            <a:ext cx="7192515" cy="953427"/>
          </a:xfrm>
          <a:prstGeom prst="rect">
            <a:avLst/>
          </a:prstGeom>
        </p:spPr>
        <p:txBody>
          <a:bodyPr anchor="t" rtlCol="false" tIns="0" lIns="0" bIns="0" rIns="0">
            <a:spAutoFit/>
          </a:bodyPr>
          <a:lstStyle/>
          <a:p>
            <a:pPr algn="ctr">
              <a:lnSpc>
                <a:spcPts val="7161"/>
              </a:lnSpc>
            </a:pPr>
            <a:r>
              <a:rPr lang="en-US" sz="7161">
                <a:solidFill>
                  <a:srgbClr val="FFFFFF"/>
                </a:solidFill>
                <a:latin typeface="Open Sans Bold"/>
              </a:rPr>
              <a:t>PROBLEMS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AutoShape 2" id="2"/>
          <p:cNvSpPr/>
          <p:nvPr/>
        </p:nvSpPr>
        <p:spPr>
          <a:xfrm>
            <a:off x="4366735" y="814915"/>
            <a:ext cx="12892565" cy="0"/>
          </a:xfrm>
          <a:prstGeom prst="line">
            <a:avLst/>
          </a:prstGeom>
          <a:ln cap="flat" w="19050">
            <a:solidFill>
              <a:srgbClr val="FFFFFF"/>
            </a:solidFill>
            <a:prstDash val="solid"/>
            <a:headEnd type="none" len="sm" w="sm"/>
            <a:tailEnd type="none" len="sm" w="sm"/>
          </a:ln>
        </p:spPr>
      </p:sp>
      <p:pic>
        <p:nvPicPr>
          <p:cNvPr name="Picture 3" id="3"/>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89389" y="5545869"/>
            <a:ext cx="20066777" cy="9955610"/>
          </a:xfrm>
          <a:prstGeom prst="rect">
            <a:avLst/>
          </a:prstGeom>
        </p:spPr>
      </p:pic>
      <p:grpSp>
        <p:nvGrpSpPr>
          <p:cNvPr name="Group 4" id="4"/>
          <p:cNvGrpSpPr>
            <a:grpSpLocks noChangeAspect="true"/>
          </p:cNvGrpSpPr>
          <p:nvPr/>
        </p:nvGrpSpPr>
        <p:grpSpPr>
          <a:xfrm rot="0">
            <a:off x="1407588" y="2586088"/>
            <a:ext cx="4690635" cy="7007010"/>
            <a:chOff x="0" y="0"/>
            <a:chExt cx="5969000" cy="8916670"/>
          </a:xfrm>
        </p:grpSpPr>
        <p:sp>
          <p:nvSpPr>
            <p:cNvPr name="Freeform 5" id="5"/>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6" id="6"/>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7" id="7"/>
          <p:cNvGrpSpPr>
            <a:grpSpLocks noChangeAspect="true"/>
          </p:cNvGrpSpPr>
          <p:nvPr/>
        </p:nvGrpSpPr>
        <p:grpSpPr>
          <a:xfrm rot="0">
            <a:off x="2384499" y="3456767"/>
            <a:ext cx="2736813" cy="2736802"/>
            <a:chOff x="0" y="0"/>
            <a:chExt cx="6350000" cy="6349975"/>
          </a:xfrm>
        </p:grpSpPr>
        <p:sp>
          <p:nvSpPr>
            <p:cNvPr name="Freeform 8" id="8"/>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4724" r="-14724" t="0" b="0"/>
              </a:stretch>
            </a:blipFill>
          </p:spPr>
        </p:sp>
      </p:grpSp>
      <p:grpSp>
        <p:nvGrpSpPr>
          <p:cNvPr name="Group 9" id="9"/>
          <p:cNvGrpSpPr>
            <a:grpSpLocks noChangeAspect="true"/>
          </p:cNvGrpSpPr>
          <p:nvPr/>
        </p:nvGrpSpPr>
        <p:grpSpPr>
          <a:xfrm rot="0">
            <a:off x="12189778" y="2586088"/>
            <a:ext cx="4690635" cy="7007010"/>
            <a:chOff x="0" y="0"/>
            <a:chExt cx="5969000" cy="8916670"/>
          </a:xfrm>
        </p:grpSpPr>
        <p:sp>
          <p:nvSpPr>
            <p:cNvPr name="Freeform 10" id="10"/>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11" id="11"/>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12" id="12"/>
          <p:cNvGrpSpPr>
            <a:grpSpLocks noChangeAspect="true"/>
          </p:cNvGrpSpPr>
          <p:nvPr/>
        </p:nvGrpSpPr>
        <p:grpSpPr>
          <a:xfrm rot="0">
            <a:off x="13166688" y="3456767"/>
            <a:ext cx="2736813" cy="2736802"/>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329" r="-25329" t="0" b="0"/>
              </a:stretch>
            </a:blipFill>
          </p:spPr>
        </p:sp>
      </p:grpSp>
      <p:sp>
        <p:nvSpPr>
          <p:cNvPr name="TextBox 14" id="14"/>
          <p:cNvSpPr txBox="true"/>
          <p:nvPr/>
        </p:nvSpPr>
        <p:spPr>
          <a:xfrm rot="0">
            <a:off x="2070151" y="6749180"/>
            <a:ext cx="3383164" cy="1898195"/>
          </a:xfrm>
          <a:prstGeom prst="rect">
            <a:avLst/>
          </a:prstGeom>
        </p:spPr>
        <p:txBody>
          <a:bodyPr anchor="t" rtlCol="false" tIns="0" lIns="0" bIns="0" rIns="0">
            <a:spAutoFit/>
          </a:bodyPr>
          <a:lstStyle/>
          <a:p>
            <a:pPr algn="ctr">
              <a:lnSpc>
                <a:spcPts val="3000"/>
              </a:lnSpc>
            </a:pPr>
            <a:r>
              <a:rPr lang="en-US" sz="2142">
                <a:solidFill>
                  <a:srgbClr val="0776C0"/>
                </a:solidFill>
                <a:latin typeface="Open Sans"/>
              </a:rPr>
              <a:t>The mortality rates among individuals aged under 5, and 15-60 exhibit the </a:t>
            </a:r>
            <a:r>
              <a:rPr lang="en-US" sz="2142">
                <a:solidFill>
                  <a:srgbClr val="0776C0"/>
                </a:solidFill>
                <a:latin typeface="Open Sans Bold"/>
              </a:rPr>
              <a:t>strongest correlation </a:t>
            </a:r>
            <a:r>
              <a:rPr lang="en-US" sz="2142">
                <a:solidFill>
                  <a:srgbClr val="0776C0"/>
                </a:solidFill>
                <a:latin typeface="Open Sans"/>
              </a:rPr>
              <a:t>with life expectancy</a:t>
            </a:r>
          </a:p>
        </p:txBody>
      </p:sp>
      <p:sp>
        <p:nvSpPr>
          <p:cNvPr name="TextBox 15" id="15"/>
          <p:cNvSpPr txBox="true"/>
          <p:nvPr/>
        </p:nvSpPr>
        <p:spPr>
          <a:xfrm rot="0">
            <a:off x="2052496"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Mortality Rates</a:t>
            </a:r>
          </a:p>
        </p:txBody>
      </p:sp>
      <p:sp>
        <p:nvSpPr>
          <p:cNvPr name="TextBox 16" id="16"/>
          <p:cNvSpPr txBox="true"/>
          <p:nvPr/>
        </p:nvSpPr>
        <p:spPr>
          <a:xfrm rot="0">
            <a:off x="12702136" y="6758705"/>
            <a:ext cx="3665917" cy="1842024"/>
          </a:xfrm>
          <a:prstGeom prst="rect">
            <a:avLst/>
          </a:prstGeom>
        </p:spPr>
        <p:txBody>
          <a:bodyPr anchor="t" rtlCol="false" tIns="0" lIns="0" bIns="0" rIns="0">
            <a:spAutoFit/>
          </a:bodyPr>
          <a:lstStyle/>
          <a:p>
            <a:pPr algn="ctr">
              <a:lnSpc>
                <a:spcPts val="2946"/>
              </a:lnSpc>
            </a:pPr>
            <a:r>
              <a:rPr lang="en-US" sz="2104">
                <a:solidFill>
                  <a:srgbClr val="0776C0"/>
                </a:solidFill>
                <a:latin typeface="Open Sans"/>
              </a:rPr>
              <a:t>The </a:t>
            </a:r>
            <a:r>
              <a:rPr lang="en-US" sz="2104">
                <a:solidFill>
                  <a:srgbClr val="0776C0"/>
                </a:solidFill>
                <a:latin typeface="Open Sans Bold"/>
              </a:rPr>
              <a:t>high correlation</a:t>
            </a:r>
            <a:r>
              <a:rPr lang="en-US" sz="2104">
                <a:solidFill>
                  <a:srgbClr val="0776C0"/>
                </a:solidFill>
                <a:latin typeface="Open Sans"/>
              </a:rPr>
              <a:t> between schooling and life expectancy may be indicative of </a:t>
            </a:r>
            <a:r>
              <a:rPr lang="en-US" sz="2104">
                <a:solidFill>
                  <a:srgbClr val="0776C0"/>
                </a:solidFill>
                <a:latin typeface="Open Sans Bold"/>
              </a:rPr>
              <a:t>better health awareness</a:t>
            </a:r>
            <a:r>
              <a:rPr lang="en-US" sz="2104">
                <a:solidFill>
                  <a:srgbClr val="0776C0"/>
                </a:solidFill>
                <a:latin typeface="Open Sans"/>
              </a:rPr>
              <a:t> and </a:t>
            </a:r>
            <a:r>
              <a:rPr lang="en-US" sz="2104">
                <a:solidFill>
                  <a:srgbClr val="0776C0"/>
                </a:solidFill>
                <a:latin typeface="Open Sans Bold"/>
              </a:rPr>
              <a:t>economic status</a:t>
            </a:r>
          </a:p>
        </p:txBody>
      </p:sp>
      <p:sp>
        <p:nvSpPr>
          <p:cNvPr name="TextBox 17" id="17"/>
          <p:cNvSpPr txBox="true"/>
          <p:nvPr/>
        </p:nvSpPr>
        <p:spPr>
          <a:xfrm rot="0">
            <a:off x="12834685"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Schooling</a:t>
            </a:r>
          </a:p>
        </p:txBody>
      </p:sp>
      <p:sp>
        <p:nvSpPr>
          <p:cNvPr name="TextBox 18" id="18"/>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19" id="19"/>
          <p:cNvSpPr txBox="true"/>
          <p:nvPr/>
        </p:nvSpPr>
        <p:spPr>
          <a:xfrm rot="0">
            <a:off x="5547743" y="1405255"/>
            <a:ext cx="7192515" cy="953427"/>
          </a:xfrm>
          <a:prstGeom prst="rect">
            <a:avLst/>
          </a:prstGeom>
        </p:spPr>
        <p:txBody>
          <a:bodyPr anchor="t" rtlCol="false" tIns="0" lIns="0" bIns="0" rIns="0">
            <a:spAutoFit/>
          </a:bodyPr>
          <a:lstStyle/>
          <a:p>
            <a:pPr algn="ctr">
              <a:lnSpc>
                <a:spcPts val="7161"/>
              </a:lnSpc>
            </a:pPr>
            <a:r>
              <a:rPr lang="en-US" sz="7161">
                <a:solidFill>
                  <a:srgbClr val="FFFFFF"/>
                </a:solidFill>
                <a:latin typeface="Open Sans Bold"/>
              </a:rPr>
              <a:t>PROBLEMS</a:t>
            </a:r>
          </a:p>
        </p:txBody>
      </p:sp>
      <p:grpSp>
        <p:nvGrpSpPr>
          <p:cNvPr name="Group 20" id="20"/>
          <p:cNvGrpSpPr>
            <a:grpSpLocks noChangeAspect="true"/>
          </p:cNvGrpSpPr>
          <p:nvPr/>
        </p:nvGrpSpPr>
        <p:grpSpPr>
          <a:xfrm rot="0">
            <a:off x="6798683" y="2586088"/>
            <a:ext cx="4690635" cy="7007010"/>
            <a:chOff x="0" y="0"/>
            <a:chExt cx="5969000" cy="8916670"/>
          </a:xfrm>
        </p:grpSpPr>
        <p:sp>
          <p:nvSpPr>
            <p:cNvPr name="Freeform 21" id="21"/>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22" id="22"/>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23" id="23"/>
          <p:cNvGrpSpPr>
            <a:grpSpLocks noChangeAspect="true"/>
          </p:cNvGrpSpPr>
          <p:nvPr/>
        </p:nvGrpSpPr>
        <p:grpSpPr>
          <a:xfrm rot="0">
            <a:off x="7775593" y="3456767"/>
            <a:ext cx="2736813" cy="2736802"/>
            <a:chOff x="0" y="0"/>
            <a:chExt cx="6350000" cy="6349975"/>
          </a:xfrm>
        </p:grpSpPr>
        <p:sp>
          <p:nvSpPr>
            <p:cNvPr name="Freeform 24" id="2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6" r="-25046" t="0" b="0"/>
              </a:stretch>
            </a:blipFill>
          </p:spPr>
        </p:sp>
      </p:grpSp>
      <p:sp>
        <p:nvSpPr>
          <p:cNvPr name="TextBox 25" id="25"/>
          <p:cNvSpPr txBox="true"/>
          <p:nvPr/>
        </p:nvSpPr>
        <p:spPr>
          <a:xfrm rot="0">
            <a:off x="7094958" y="6758705"/>
            <a:ext cx="4098085" cy="1470549"/>
          </a:xfrm>
          <a:prstGeom prst="rect">
            <a:avLst/>
          </a:prstGeom>
        </p:spPr>
        <p:txBody>
          <a:bodyPr anchor="t" rtlCol="false" tIns="0" lIns="0" bIns="0" rIns="0">
            <a:spAutoFit/>
          </a:bodyPr>
          <a:lstStyle/>
          <a:p>
            <a:pPr algn="ctr">
              <a:lnSpc>
                <a:spcPts val="2946"/>
              </a:lnSpc>
            </a:pPr>
            <a:r>
              <a:rPr lang="en-US" sz="2104">
                <a:solidFill>
                  <a:srgbClr val="0776C0"/>
                </a:solidFill>
                <a:latin typeface="Open Sans Bold"/>
              </a:rPr>
              <a:t>Developing Countries</a:t>
            </a:r>
            <a:r>
              <a:rPr lang="en-US" sz="2104">
                <a:solidFill>
                  <a:srgbClr val="0776C0"/>
                </a:solidFill>
                <a:latin typeface="Open Sans"/>
              </a:rPr>
              <a:t> generally face lower life expectancy </a:t>
            </a:r>
          </a:p>
          <a:p>
            <a:pPr algn="ctr">
              <a:lnSpc>
                <a:spcPts val="2946"/>
              </a:lnSpc>
            </a:pPr>
            <a:r>
              <a:rPr lang="en-US" sz="2104">
                <a:solidFill>
                  <a:srgbClr val="0776C0"/>
                </a:solidFill>
                <a:latin typeface="Open Sans"/>
              </a:rPr>
              <a:t>and may not be aware of the areas to tackle</a:t>
            </a:r>
          </a:p>
        </p:txBody>
      </p:sp>
      <p:sp>
        <p:nvSpPr>
          <p:cNvPr name="TextBox 26" id="26"/>
          <p:cNvSpPr txBox="true"/>
          <p:nvPr/>
        </p:nvSpPr>
        <p:spPr>
          <a:xfrm rot="0">
            <a:off x="7443591" y="6220512"/>
            <a:ext cx="3400819" cy="456007"/>
          </a:xfrm>
          <a:prstGeom prst="rect">
            <a:avLst/>
          </a:prstGeom>
        </p:spPr>
        <p:txBody>
          <a:bodyPr anchor="t" rtlCol="false" tIns="0" lIns="0" bIns="0" rIns="0">
            <a:spAutoFit/>
          </a:bodyPr>
          <a:lstStyle/>
          <a:p>
            <a:pPr algn="ctr">
              <a:lnSpc>
                <a:spcPts val="3740"/>
              </a:lnSpc>
            </a:pPr>
            <a:r>
              <a:rPr lang="en-US" sz="2671">
                <a:solidFill>
                  <a:srgbClr val="0776C0"/>
                </a:solidFill>
                <a:latin typeface="Open Sans Bold"/>
              </a:rPr>
              <a:t>Economic Status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sp>
        <p:nvSpPr>
          <p:cNvPr name="AutoShape 2" id="2"/>
          <p:cNvSpPr/>
          <p:nvPr/>
        </p:nvSpPr>
        <p:spPr>
          <a:xfrm>
            <a:off x="4366735" y="814915"/>
            <a:ext cx="12892565" cy="0"/>
          </a:xfrm>
          <a:prstGeom prst="line">
            <a:avLst/>
          </a:prstGeom>
          <a:ln cap="flat" w="19050">
            <a:solidFill>
              <a:srgbClr val="FFFFFF"/>
            </a:solidFill>
            <a:prstDash val="solid"/>
            <a:headEnd type="none" len="sm" w="sm"/>
            <a:tailEnd type="none" len="sm" w="sm"/>
          </a:ln>
        </p:spPr>
      </p:sp>
      <p:pic>
        <p:nvPicPr>
          <p:cNvPr name="Picture 3" id="3"/>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89389" y="5545869"/>
            <a:ext cx="20066777" cy="9955610"/>
          </a:xfrm>
          <a:prstGeom prst="rect">
            <a:avLst/>
          </a:prstGeom>
        </p:spPr>
      </p:pic>
      <p:grpSp>
        <p:nvGrpSpPr>
          <p:cNvPr name="Group 4" id="4"/>
          <p:cNvGrpSpPr>
            <a:grpSpLocks noChangeAspect="true"/>
          </p:cNvGrpSpPr>
          <p:nvPr/>
        </p:nvGrpSpPr>
        <p:grpSpPr>
          <a:xfrm rot="0">
            <a:off x="6688894" y="2453932"/>
            <a:ext cx="4805496" cy="7178592"/>
            <a:chOff x="0" y="0"/>
            <a:chExt cx="5969000" cy="8916670"/>
          </a:xfrm>
        </p:grpSpPr>
        <p:sp>
          <p:nvSpPr>
            <p:cNvPr name="Freeform 5" id="5"/>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6" id="6"/>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7" id="7"/>
          <p:cNvGrpSpPr>
            <a:grpSpLocks noChangeAspect="true"/>
          </p:cNvGrpSpPr>
          <p:nvPr/>
        </p:nvGrpSpPr>
        <p:grpSpPr>
          <a:xfrm rot="0">
            <a:off x="7914383" y="2845653"/>
            <a:ext cx="2459234" cy="2459224"/>
            <a:chOff x="0" y="0"/>
            <a:chExt cx="6350000" cy="6349975"/>
          </a:xfrm>
        </p:grpSpPr>
        <p:sp>
          <p:nvSpPr>
            <p:cNvPr name="Freeform 8" id="8"/>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46" r="-25046" t="0" b="0"/>
              </a:stretch>
            </a:blipFill>
          </p:spPr>
        </p:sp>
      </p:grpSp>
      <p:grpSp>
        <p:nvGrpSpPr>
          <p:cNvPr name="Group 9" id="9"/>
          <p:cNvGrpSpPr>
            <a:grpSpLocks noChangeAspect="true"/>
          </p:cNvGrpSpPr>
          <p:nvPr/>
        </p:nvGrpSpPr>
        <p:grpSpPr>
          <a:xfrm rot="0">
            <a:off x="12212002" y="2453932"/>
            <a:ext cx="4805496" cy="7178592"/>
            <a:chOff x="0" y="0"/>
            <a:chExt cx="5969000" cy="8916670"/>
          </a:xfrm>
        </p:grpSpPr>
        <p:sp>
          <p:nvSpPr>
            <p:cNvPr name="Freeform 10" id="10"/>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11" id="11"/>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12" id="12"/>
          <p:cNvGrpSpPr>
            <a:grpSpLocks noChangeAspect="true"/>
          </p:cNvGrpSpPr>
          <p:nvPr/>
        </p:nvGrpSpPr>
        <p:grpSpPr>
          <a:xfrm rot="0">
            <a:off x="13385133" y="2845653"/>
            <a:ext cx="2459234" cy="2459224"/>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329" r="-25329" t="0" b="0"/>
              </a:stretch>
            </a:blipFill>
          </p:spPr>
        </p:sp>
      </p:grpSp>
      <p:grpSp>
        <p:nvGrpSpPr>
          <p:cNvPr name="Group 14" id="14"/>
          <p:cNvGrpSpPr/>
          <p:nvPr/>
        </p:nvGrpSpPr>
        <p:grpSpPr>
          <a:xfrm rot="0">
            <a:off x="1165786" y="2453932"/>
            <a:ext cx="4805496" cy="7178592"/>
            <a:chOff x="0" y="0"/>
            <a:chExt cx="6407327" cy="9571457"/>
          </a:xfrm>
        </p:grpSpPr>
        <p:grpSp>
          <p:nvGrpSpPr>
            <p:cNvPr name="Group 15" id="15"/>
            <p:cNvGrpSpPr>
              <a:grpSpLocks noChangeAspect="true"/>
            </p:cNvGrpSpPr>
            <p:nvPr/>
          </p:nvGrpSpPr>
          <p:grpSpPr>
            <a:xfrm rot="0">
              <a:off x="0" y="0"/>
              <a:ext cx="6407327" cy="9571457"/>
              <a:chOff x="0" y="0"/>
              <a:chExt cx="5969000" cy="8916670"/>
            </a:xfrm>
          </p:grpSpPr>
          <p:sp>
            <p:nvSpPr>
              <p:cNvPr name="Freeform 16" id="16"/>
              <p:cNvSpPr/>
              <p:nvPr/>
            </p:nvSpPr>
            <p:spPr>
              <a:xfrm flipH="false" flipV="false">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FFFFF"/>
              </a:solidFill>
            </p:spPr>
          </p:sp>
          <p:sp>
            <p:nvSpPr>
              <p:cNvPr name="Freeform 17" id="17"/>
              <p:cNvSpPr/>
              <p:nvPr/>
            </p:nvSpPr>
            <p:spPr>
              <a:xfrm flipH="false" flipV="false">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solidFill>
                <a:srgbClr val="FFFFFF"/>
              </a:solidFill>
              <a:ln w="12700">
                <a:solidFill>
                  <a:srgbClr val="000000"/>
                </a:solidFill>
              </a:ln>
            </p:spPr>
          </p:sp>
        </p:grpSp>
        <p:grpSp>
          <p:nvGrpSpPr>
            <p:cNvPr name="Group 18" id="18"/>
            <p:cNvGrpSpPr>
              <a:grpSpLocks noChangeAspect="true"/>
            </p:cNvGrpSpPr>
            <p:nvPr/>
          </p:nvGrpSpPr>
          <p:grpSpPr>
            <a:xfrm rot="0">
              <a:off x="1564174" y="522294"/>
              <a:ext cx="3278979" cy="3278966"/>
              <a:chOff x="0" y="0"/>
              <a:chExt cx="6350000" cy="6349975"/>
            </a:xfrm>
          </p:grpSpPr>
          <p:sp>
            <p:nvSpPr>
              <p:cNvPr name="Freeform 19" id="19"/>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4724" r="-14724" t="0" b="0"/>
                </a:stretch>
              </a:blipFill>
            </p:spPr>
          </p:sp>
        </p:grpSp>
        <p:sp>
          <p:nvSpPr>
            <p:cNvPr name="TextBox 20" id="20"/>
            <p:cNvSpPr txBox="true"/>
            <p:nvPr/>
          </p:nvSpPr>
          <p:spPr>
            <a:xfrm rot="0">
              <a:off x="759494" y="4738103"/>
              <a:ext cx="4888339" cy="3531052"/>
            </a:xfrm>
            <a:prstGeom prst="rect">
              <a:avLst/>
            </a:prstGeom>
          </p:spPr>
          <p:txBody>
            <a:bodyPr anchor="t" rtlCol="false" tIns="0" lIns="0" bIns="0" rIns="0">
              <a:spAutoFit/>
            </a:bodyPr>
            <a:lstStyle/>
            <a:p>
              <a:pPr algn="ctr">
                <a:lnSpc>
                  <a:spcPts val="3000"/>
                </a:lnSpc>
              </a:pPr>
              <a:r>
                <a:rPr lang="en-US" sz="2142">
                  <a:solidFill>
                    <a:srgbClr val="0776C0"/>
                  </a:solidFill>
                  <a:latin typeface="Open Sans"/>
                </a:rPr>
                <a:t>Initiatives should focus on </a:t>
              </a:r>
              <a:r>
                <a:rPr lang="en-US" sz="2142">
                  <a:solidFill>
                    <a:srgbClr val="0776C0"/>
                  </a:solidFill>
                  <a:latin typeface="Open Sans Bold"/>
                </a:rPr>
                <a:t>preventing </a:t>
              </a:r>
              <a:r>
                <a:rPr lang="en-US" sz="2142">
                  <a:solidFill>
                    <a:srgbClr val="0776C0"/>
                  </a:solidFill>
                  <a:latin typeface="Open Sans"/>
                </a:rPr>
                <a:t>and </a:t>
              </a:r>
              <a:r>
                <a:rPr lang="en-US" sz="2142">
                  <a:solidFill>
                    <a:srgbClr val="0776C0"/>
                  </a:solidFill>
                  <a:latin typeface="Open Sans Bold"/>
                </a:rPr>
                <a:t>treating illnesses </a:t>
              </a:r>
              <a:r>
                <a:rPr lang="en-US" sz="2142">
                  <a:solidFill>
                    <a:srgbClr val="0776C0"/>
                  </a:solidFill>
                  <a:latin typeface="Open Sans"/>
                </a:rPr>
                <a:t>and </a:t>
              </a:r>
              <a:r>
                <a:rPr lang="en-US" sz="2142">
                  <a:solidFill>
                    <a:srgbClr val="0776C0"/>
                  </a:solidFill>
                  <a:latin typeface="Open Sans Bold"/>
                </a:rPr>
                <a:t>injuries </a:t>
              </a:r>
              <a:r>
                <a:rPr lang="en-US" sz="2142">
                  <a:solidFill>
                    <a:srgbClr val="0776C0"/>
                  </a:solidFill>
                  <a:latin typeface="Open Sans"/>
                </a:rPr>
                <a:t>that affect the population such as </a:t>
              </a:r>
              <a:r>
                <a:rPr lang="en-US" sz="2142">
                  <a:solidFill>
                    <a:srgbClr val="0776C0"/>
                  </a:solidFill>
                  <a:latin typeface="Open Sans Bold"/>
                </a:rPr>
                <a:t>chronic diseases, infectious diseases</a:t>
              </a:r>
              <a:r>
                <a:rPr lang="en-US" sz="2142">
                  <a:solidFill>
                    <a:srgbClr val="0776C0"/>
                  </a:solidFill>
                  <a:latin typeface="Open Sans"/>
                </a:rPr>
                <a:t> and </a:t>
              </a:r>
              <a:r>
                <a:rPr lang="en-US" sz="2142">
                  <a:solidFill>
                    <a:srgbClr val="0776C0"/>
                  </a:solidFill>
                  <a:latin typeface="Open Sans Bold"/>
                </a:rPr>
                <a:t>accidents</a:t>
              </a:r>
              <a:r>
                <a:rPr lang="en-US" sz="2142">
                  <a:solidFill>
                    <a:srgbClr val="0776C0"/>
                  </a:solidFill>
                  <a:latin typeface="Open Sans"/>
                </a:rPr>
                <a:t>.</a:t>
              </a:r>
            </a:p>
          </p:txBody>
        </p:sp>
        <p:sp>
          <p:nvSpPr>
            <p:cNvPr name="TextBox 21" id="21"/>
            <p:cNvSpPr txBox="true"/>
            <p:nvPr/>
          </p:nvSpPr>
          <p:spPr>
            <a:xfrm rot="0">
              <a:off x="936451" y="3939428"/>
              <a:ext cx="4534425" cy="632986"/>
            </a:xfrm>
            <a:prstGeom prst="rect">
              <a:avLst/>
            </a:prstGeom>
          </p:spPr>
          <p:txBody>
            <a:bodyPr anchor="t" rtlCol="false" tIns="0" lIns="0" bIns="0" rIns="0">
              <a:spAutoFit/>
            </a:bodyPr>
            <a:lstStyle/>
            <a:p>
              <a:pPr algn="ctr">
                <a:lnSpc>
                  <a:spcPts val="4020"/>
                </a:lnSpc>
              </a:pPr>
              <a:r>
                <a:rPr lang="en-US" sz="2871">
                  <a:solidFill>
                    <a:srgbClr val="0776C0"/>
                  </a:solidFill>
                  <a:latin typeface="Open Sans Bold"/>
                </a:rPr>
                <a:t>Mortality Rates</a:t>
              </a:r>
            </a:p>
          </p:txBody>
        </p:sp>
      </p:grpSp>
      <p:sp>
        <p:nvSpPr>
          <p:cNvPr name="TextBox 22" id="22"/>
          <p:cNvSpPr txBox="true"/>
          <p:nvPr/>
        </p:nvSpPr>
        <p:spPr>
          <a:xfrm rot="0">
            <a:off x="7204315" y="5995603"/>
            <a:ext cx="3879369" cy="2891437"/>
          </a:xfrm>
          <a:prstGeom prst="rect">
            <a:avLst/>
          </a:prstGeom>
        </p:spPr>
        <p:txBody>
          <a:bodyPr anchor="t" rtlCol="false" tIns="0" lIns="0" bIns="0" rIns="0">
            <a:spAutoFit/>
          </a:bodyPr>
          <a:lstStyle/>
          <a:p>
            <a:pPr algn="ctr">
              <a:lnSpc>
                <a:spcPts val="2854"/>
              </a:lnSpc>
            </a:pPr>
            <a:r>
              <a:rPr lang="en-US" sz="2038">
                <a:solidFill>
                  <a:srgbClr val="0776C0"/>
                </a:solidFill>
                <a:latin typeface="Open Sans Bold"/>
              </a:rPr>
              <a:t>Investing in healthcare infrastructure,</a:t>
            </a:r>
            <a:r>
              <a:rPr lang="en-US" sz="2038">
                <a:solidFill>
                  <a:srgbClr val="0776C0"/>
                </a:solidFill>
                <a:latin typeface="Open Sans"/>
              </a:rPr>
              <a:t> such as hospitals, clinics, and medical research facilities, can </a:t>
            </a:r>
            <a:r>
              <a:rPr lang="en-US" sz="2038">
                <a:solidFill>
                  <a:srgbClr val="0776C0"/>
                </a:solidFill>
                <a:latin typeface="Open Sans Bold"/>
              </a:rPr>
              <a:t>lead to improvements in overall health</a:t>
            </a:r>
            <a:r>
              <a:rPr lang="en-US" sz="2038">
                <a:solidFill>
                  <a:srgbClr val="0776C0"/>
                </a:solidFill>
                <a:latin typeface="Open Sans"/>
              </a:rPr>
              <a:t> outcomes and ultimately lead to</a:t>
            </a:r>
            <a:r>
              <a:rPr lang="en-US" sz="2038">
                <a:solidFill>
                  <a:srgbClr val="0776C0"/>
                </a:solidFill>
                <a:latin typeface="Open Sans Bold"/>
              </a:rPr>
              <a:t> higher life expectancy.</a:t>
            </a:r>
          </a:p>
        </p:txBody>
      </p:sp>
      <p:sp>
        <p:nvSpPr>
          <p:cNvPr name="TextBox 23" id="23"/>
          <p:cNvSpPr txBox="true"/>
          <p:nvPr/>
        </p:nvSpPr>
        <p:spPr>
          <a:xfrm rot="0">
            <a:off x="7391232" y="5394216"/>
            <a:ext cx="3400819" cy="489027"/>
          </a:xfrm>
          <a:prstGeom prst="rect">
            <a:avLst/>
          </a:prstGeom>
        </p:spPr>
        <p:txBody>
          <a:bodyPr anchor="t" rtlCol="false" tIns="0" lIns="0" bIns="0" rIns="0">
            <a:spAutoFit/>
          </a:bodyPr>
          <a:lstStyle/>
          <a:p>
            <a:pPr algn="ctr">
              <a:lnSpc>
                <a:spcPts val="4020"/>
              </a:lnSpc>
            </a:pPr>
            <a:r>
              <a:rPr lang="en-US" sz="2871">
                <a:solidFill>
                  <a:srgbClr val="0776C0"/>
                </a:solidFill>
                <a:latin typeface="Open Sans Bold"/>
              </a:rPr>
              <a:t>Economic Status</a:t>
            </a:r>
          </a:p>
        </p:txBody>
      </p:sp>
      <p:sp>
        <p:nvSpPr>
          <p:cNvPr name="TextBox 24" id="24"/>
          <p:cNvSpPr txBox="true"/>
          <p:nvPr/>
        </p:nvSpPr>
        <p:spPr>
          <a:xfrm rot="0">
            <a:off x="12641933" y="5852239"/>
            <a:ext cx="3945633" cy="2584974"/>
          </a:xfrm>
          <a:prstGeom prst="rect">
            <a:avLst/>
          </a:prstGeom>
        </p:spPr>
        <p:txBody>
          <a:bodyPr anchor="t" rtlCol="false" tIns="0" lIns="0" bIns="0" rIns="0">
            <a:spAutoFit/>
          </a:bodyPr>
          <a:lstStyle/>
          <a:p>
            <a:pPr algn="ctr">
              <a:lnSpc>
                <a:spcPts val="2946"/>
              </a:lnSpc>
            </a:pPr>
            <a:r>
              <a:rPr lang="en-US" sz="2104">
                <a:solidFill>
                  <a:srgbClr val="0776C0"/>
                </a:solidFill>
                <a:latin typeface="Open Sans"/>
              </a:rPr>
              <a:t>Efforts to improve </a:t>
            </a:r>
            <a:r>
              <a:rPr lang="en-US" sz="2104">
                <a:solidFill>
                  <a:srgbClr val="0776C0"/>
                </a:solidFill>
                <a:latin typeface="Open Sans Bold"/>
              </a:rPr>
              <a:t>education</a:t>
            </a:r>
            <a:r>
              <a:rPr lang="en-US" sz="2104">
                <a:solidFill>
                  <a:srgbClr val="0776C0"/>
                </a:solidFill>
                <a:latin typeface="Open Sans"/>
              </a:rPr>
              <a:t> and </a:t>
            </a:r>
            <a:r>
              <a:rPr lang="en-US" sz="2104">
                <a:solidFill>
                  <a:srgbClr val="0776C0"/>
                </a:solidFill>
                <a:latin typeface="Open Sans Bold"/>
              </a:rPr>
              <a:t>literacy rates</a:t>
            </a:r>
            <a:r>
              <a:rPr lang="en-US" sz="2104">
                <a:solidFill>
                  <a:srgbClr val="0776C0"/>
                </a:solidFill>
                <a:latin typeface="Open Sans"/>
              </a:rPr>
              <a:t>, particularly among disadvantaged populations, could  address disparities  by </a:t>
            </a:r>
            <a:r>
              <a:rPr lang="en-US" sz="2104">
                <a:solidFill>
                  <a:srgbClr val="0776C0"/>
                </a:solidFill>
                <a:latin typeface="Open Sans Bold"/>
              </a:rPr>
              <a:t>increasing knowledge</a:t>
            </a:r>
            <a:r>
              <a:rPr lang="en-US" sz="2104">
                <a:solidFill>
                  <a:srgbClr val="0776C0"/>
                </a:solidFill>
                <a:latin typeface="Open Sans"/>
              </a:rPr>
              <a:t> and </a:t>
            </a:r>
            <a:r>
              <a:rPr lang="en-US" sz="2104">
                <a:solidFill>
                  <a:srgbClr val="0776C0"/>
                </a:solidFill>
                <a:latin typeface="Open Sans Bold"/>
              </a:rPr>
              <a:t>skills </a:t>
            </a:r>
            <a:r>
              <a:rPr lang="en-US" sz="2104">
                <a:solidFill>
                  <a:srgbClr val="0776C0"/>
                </a:solidFill>
                <a:latin typeface="Open Sans"/>
              </a:rPr>
              <a:t>related </a:t>
            </a:r>
          </a:p>
          <a:p>
            <a:pPr algn="ctr">
              <a:lnSpc>
                <a:spcPts val="2946"/>
              </a:lnSpc>
            </a:pPr>
            <a:r>
              <a:rPr lang="en-US" sz="2104">
                <a:solidFill>
                  <a:srgbClr val="0776C0"/>
                </a:solidFill>
                <a:latin typeface="Open Sans"/>
              </a:rPr>
              <a:t>to </a:t>
            </a:r>
            <a:r>
              <a:rPr lang="en-US" sz="2104">
                <a:solidFill>
                  <a:srgbClr val="0776C0"/>
                </a:solidFill>
                <a:latin typeface="Open Sans Bold"/>
              </a:rPr>
              <a:t>health and wellness</a:t>
            </a:r>
          </a:p>
        </p:txBody>
      </p:sp>
      <p:sp>
        <p:nvSpPr>
          <p:cNvPr name="TextBox 25" id="25"/>
          <p:cNvSpPr txBox="true"/>
          <p:nvPr/>
        </p:nvSpPr>
        <p:spPr>
          <a:xfrm rot="0">
            <a:off x="12914341" y="5394216"/>
            <a:ext cx="3400819" cy="489027"/>
          </a:xfrm>
          <a:prstGeom prst="rect">
            <a:avLst/>
          </a:prstGeom>
        </p:spPr>
        <p:txBody>
          <a:bodyPr anchor="t" rtlCol="false" tIns="0" lIns="0" bIns="0" rIns="0">
            <a:spAutoFit/>
          </a:bodyPr>
          <a:lstStyle/>
          <a:p>
            <a:pPr algn="ctr">
              <a:lnSpc>
                <a:spcPts val="4020"/>
              </a:lnSpc>
            </a:pPr>
            <a:r>
              <a:rPr lang="en-US" sz="2871">
                <a:solidFill>
                  <a:srgbClr val="0776C0"/>
                </a:solidFill>
                <a:latin typeface="Open Sans Bold"/>
              </a:rPr>
              <a:t>Schooling</a:t>
            </a:r>
          </a:p>
        </p:txBody>
      </p:sp>
      <p:sp>
        <p:nvSpPr>
          <p:cNvPr name="TextBox 26" id="26"/>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27" id="27"/>
          <p:cNvSpPr txBox="true"/>
          <p:nvPr/>
        </p:nvSpPr>
        <p:spPr>
          <a:xfrm rot="0">
            <a:off x="5547743" y="1310005"/>
            <a:ext cx="7192515" cy="953427"/>
          </a:xfrm>
          <a:prstGeom prst="rect">
            <a:avLst/>
          </a:prstGeom>
        </p:spPr>
        <p:txBody>
          <a:bodyPr anchor="t" rtlCol="false" tIns="0" lIns="0" bIns="0" rIns="0">
            <a:spAutoFit/>
          </a:bodyPr>
          <a:lstStyle/>
          <a:p>
            <a:pPr algn="ctr">
              <a:lnSpc>
                <a:spcPts val="7161"/>
              </a:lnSpc>
            </a:pPr>
            <a:r>
              <a:rPr lang="en-US" sz="7161">
                <a:solidFill>
                  <a:srgbClr val="FFFFFF"/>
                </a:solidFill>
                <a:latin typeface="Open Sans Bold"/>
              </a:rPr>
              <a:t>SOLUTIONS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432925"/>
            <a:ext cx="11481461" cy="11481461"/>
            <a:chOff x="0" y="0"/>
            <a:chExt cx="8790178" cy="8790178"/>
          </a:xfrm>
        </p:grpSpPr>
        <p:sp>
          <p:nvSpPr>
            <p:cNvPr name="Freeform 3" id="3"/>
            <p:cNvSpPr/>
            <p:nvPr/>
          </p:nvSpPr>
          <p:spPr>
            <a:xfrm flipH="false" flipV="false">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3"/>
              <a:stretch>
                <a:fillRect l="-24999" r="-24999" t="0" b="0"/>
              </a:stretch>
            </a:blipFill>
          </p:spPr>
        </p:sp>
        <p:sp>
          <p:nvSpPr>
            <p:cNvPr name="Freeform 4" id="4"/>
            <p:cNvSpPr/>
            <p:nvPr/>
          </p:nvSpPr>
          <p:spPr>
            <a:xfrm flipH="false" flipV="false">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moveTo>
                    <a:pt x="8650478" y="8650478"/>
                  </a:moveTo>
                  <a:lnTo>
                    <a:pt x="139700" y="8650478"/>
                  </a:lnTo>
                  <a:lnTo>
                    <a:pt x="139700" y="139700"/>
                  </a:lnTo>
                  <a:lnTo>
                    <a:pt x="8650478" y="139700"/>
                  </a:lnTo>
                  <a:lnTo>
                    <a:pt x="8650478" y="8650478"/>
                  </a:lnTo>
                  <a:close/>
                  <a:moveTo>
                    <a:pt x="158750" y="8631428"/>
                  </a:moveTo>
                  <a:lnTo>
                    <a:pt x="8631428" y="8631428"/>
                  </a:lnTo>
                  <a:lnTo>
                    <a:pt x="8631428" y="158750"/>
                  </a:lnTo>
                  <a:lnTo>
                    <a:pt x="158750" y="158750"/>
                  </a:lnTo>
                  <a:lnTo>
                    <a:pt x="158750" y="8631428"/>
                  </a:lnTo>
                  <a:close/>
                </a:path>
              </a:pathLst>
            </a:custGeom>
            <a:solidFill>
              <a:srgbClr val="FFFFFF"/>
            </a:solidFill>
          </p:spPr>
        </p:sp>
      </p:grpSp>
      <p:sp>
        <p:nvSpPr>
          <p:cNvPr name="AutoShape 5" id="5"/>
          <p:cNvSpPr/>
          <p:nvPr/>
        </p:nvSpPr>
        <p:spPr>
          <a:xfrm>
            <a:off x="4551228" y="814915"/>
            <a:ext cx="4592772" cy="9525"/>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028700" y="605575"/>
            <a:ext cx="4707705"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DATA DRIVEN INSIGHTS</a:t>
            </a:r>
          </a:p>
        </p:txBody>
      </p:sp>
      <p:sp>
        <p:nvSpPr>
          <p:cNvPr name="TextBox 7" id="7"/>
          <p:cNvSpPr txBox="true"/>
          <p:nvPr/>
        </p:nvSpPr>
        <p:spPr>
          <a:xfrm rot="0">
            <a:off x="825480" y="3829423"/>
            <a:ext cx="7848513" cy="5123395"/>
          </a:xfrm>
          <a:prstGeom prst="rect">
            <a:avLst/>
          </a:prstGeom>
        </p:spPr>
        <p:txBody>
          <a:bodyPr anchor="t" rtlCol="false" tIns="0" lIns="0" bIns="0" rIns="0">
            <a:spAutoFit/>
          </a:bodyPr>
          <a:lstStyle/>
          <a:p>
            <a:pPr>
              <a:lnSpc>
                <a:spcPts val="3733"/>
              </a:lnSpc>
            </a:pPr>
            <a:r>
              <a:rPr lang="en-US" sz="2666">
                <a:solidFill>
                  <a:srgbClr val="FFFFFF"/>
                </a:solidFill>
                <a:latin typeface="Open Sans"/>
              </a:rPr>
              <a:t>Machine learning models</a:t>
            </a:r>
            <a:r>
              <a:rPr lang="en-US" sz="2666">
                <a:solidFill>
                  <a:srgbClr val="FFFFFF"/>
                </a:solidFill>
                <a:latin typeface="Open Sans"/>
              </a:rPr>
              <a:t> help </a:t>
            </a:r>
            <a:r>
              <a:rPr lang="en-US" sz="2666">
                <a:solidFill>
                  <a:srgbClr val="FFFFFF"/>
                </a:solidFill>
                <a:latin typeface="Open Sans Bold"/>
              </a:rPr>
              <a:t>predict life expectancy</a:t>
            </a:r>
            <a:r>
              <a:rPr lang="en-US" sz="2666">
                <a:solidFill>
                  <a:srgbClr val="FFFFFF"/>
                </a:solidFill>
                <a:latin typeface="Open Sans"/>
              </a:rPr>
              <a:t> and</a:t>
            </a:r>
            <a:r>
              <a:rPr lang="en-US" sz="2666">
                <a:solidFill>
                  <a:srgbClr val="FFFFFF"/>
                </a:solidFill>
                <a:latin typeface="Open Sans Bold"/>
              </a:rPr>
              <a:t> provide valuable insights</a:t>
            </a:r>
            <a:r>
              <a:rPr lang="en-US" sz="2666">
                <a:solidFill>
                  <a:srgbClr val="FFFFFF"/>
                </a:solidFill>
                <a:latin typeface="Open Sans"/>
              </a:rPr>
              <a:t> to aid in the identification of significant predictors of life expectancy.</a:t>
            </a:r>
          </a:p>
          <a:p>
            <a:pPr>
              <a:lnSpc>
                <a:spcPts val="3733"/>
              </a:lnSpc>
            </a:pPr>
          </a:p>
          <a:p>
            <a:pPr>
              <a:lnSpc>
                <a:spcPts val="3733"/>
              </a:lnSpc>
            </a:pPr>
            <a:r>
              <a:rPr lang="en-US" sz="2666">
                <a:solidFill>
                  <a:srgbClr val="FFFFFF"/>
                </a:solidFill>
                <a:latin typeface="Open Sans"/>
              </a:rPr>
              <a:t>Factors that significantly impact life expectancy include </a:t>
            </a:r>
            <a:r>
              <a:rPr lang="en-US" sz="2666">
                <a:solidFill>
                  <a:srgbClr val="FFFFFF"/>
                </a:solidFill>
                <a:latin typeface="Open Sans Bold"/>
              </a:rPr>
              <a:t>mortality rates</a:t>
            </a:r>
            <a:r>
              <a:rPr lang="en-US" sz="2666">
                <a:solidFill>
                  <a:srgbClr val="FFFFFF"/>
                </a:solidFill>
                <a:latin typeface="Open Sans"/>
              </a:rPr>
              <a:t>, </a:t>
            </a:r>
            <a:r>
              <a:rPr lang="en-US" sz="2666">
                <a:solidFill>
                  <a:srgbClr val="FFFFFF"/>
                </a:solidFill>
                <a:latin typeface="Open Sans Bold"/>
              </a:rPr>
              <a:t>economic status</a:t>
            </a:r>
            <a:r>
              <a:rPr lang="en-US" sz="2666">
                <a:solidFill>
                  <a:srgbClr val="FFFFFF"/>
                </a:solidFill>
                <a:latin typeface="Open Sans"/>
              </a:rPr>
              <a:t>, and </a:t>
            </a:r>
            <a:r>
              <a:rPr lang="en-US" sz="2666">
                <a:solidFill>
                  <a:srgbClr val="FFFFFF"/>
                </a:solidFill>
                <a:latin typeface="Open Sans Bold"/>
              </a:rPr>
              <a:t>schooling</a:t>
            </a:r>
            <a:r>
              <a:rPr lang="en-US" sz="2666">
                <a:solidFill>
                  <a:srgbClr val="FFFFFF"/>
                </a:solidFill>
                <a:latin typeface="Open Sans"/>
              </a:rPr>
              <a:t>. </a:t>
            </a:r>
          </a:p>
          <a:p>
            <a:pPr>
              <a:lnSpc>
                <a:spcPts val="3733"/>
              </a:lnSpc>
            </a:pPr>
          </a:p>
          <a:p>
            <a:pPr>
              <a:lnSpc>
                <a:spcPts val="3733"/>
              </a:lnSpc>
            </a:pPr>
            <a:r>
              <a:rPr lang="en-US" sz="2666">
                <a:solidFill>
                  <a:srgbClr val="FFFFFF"/>
                </a:solidFill>
                <a:latin typeface="Open Sans"/>
              </a:rPr>
              <a:t>Guide </a:t>
            </a:r>
            <a:r>
              <a:rPr lang="en-US" sz="2666">
                <a:solidFill>
                  <a:srgbClr val="FFFFFF"/>
                </a:solidFill>
                <a:latin typeface="Open Sans Bold"/>
              </a:rPr>
              <a:t>policymakers, organisations and researchers </a:t>
            </a:r>
            <a:r>
              <a:rPr lang="en-US" sz="2666">
                <a:solidFill>
                  <a:srgbClr val="FFFFFF"/>
                </a:solidFill>
                <a:latin typeface="Open Sans"/>
              </a:rPr>
              <a:t>in addressing  </a:t>
            </a:r>
            <a:r>
              <a:rPr lang="en-US" sz="2666">
                <a:solidFill>
                  <a:srgbClr val="FFFFFF"/>
                </a:solidFill>
                <a:latin typeface="Open Sans Bold"/>
              </a:rPr>
              <a:t>disparities.</a:t>
            </a:r>
          </a:p>
        </p:txBody>
      </p:sp>
      <p:sp>
        <p:nvSpPr>
          <p:cNvPr name="TextBox 8" id="8"/>
          <p:cNvSpPr txBox="true"/>
          <p:nvPr/>
        </p:nvSpPr>
        <p:spPr>
          <a:xfrm rot="0">
            <a:off x="918077" y="2291270"/>
            <a:ext cx="7192515" cy="952562"/>
          </a:xfrm>
          <a:prstGeom prst="rect">
            <a:avLst/>
          </a:prstGeom>
        </p:spPr>
        <p:txBody>
          <a:bodyPr anchor="t" rtlCol="false" tIns="0" lIns="0" bIns="0" rIns="0">
            <a:spAutoFit/>
          </a:bodyPr>
          <a:lstStyle/>
          <a:p>
            <a:pPr>
              <a:lnSpc>
                <a:spcPts val="7161"/>
              </a:lnSpc>
            </a:pPr>
            <a:r>
              <a:rPr lang="en-US" sz="7161">
                <a:solidFill>
                  <a:srgbClr val="FFFFFF"/>
                </a:solidFill>
                <a:latin typeface="Open Sans Bold"/>
              </a:rPr>
              <a:t>CONCLUSION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530741"/>
            <a:ext cx="18595185" cy="9225518"/>
          </a:xfrm>
          <a:prstGeom prst="rect">
            <a:avLst/>
          </a:prstGeom>
        </p:spPr>
      </p:pic>
      <p:sp>
        <p:nvSpPr>
          <p:cNvPr name="TextBox 3" id="3"/>
          <p:cNvSpPr txBox="true"/>
          <p:nvPr/>
        </p:nvSpPr>
        <p:spPr>
          <a:xfrm rot="0">
            <a:off x="2454210" y="1913756"/>
            <a:ext cx="13379580" cy="1086527"/>
          </a:xfrm>
          <a:prstGeom prst="rect">
            <a:avLst/>
          </a:prstGeom>
        </p:spPr>
        <p:txBody>
          <a:bodyPr anchor="t" rtlCol="false" tIns="0" lIns="0" bIns="0" rIns="0">
            <a:spAutoFit/>
          </a:bodyPr>
          <a:lstStyle/>
          <a:p>
            <a:pPr algn="ctr">
              <a:lnSpc>
                <a:spcPts val="8474"/>
              </a:lnSpc>
            </a:pPr>
            <a:r>
              <a:rPr lang="en-US" sz="7566">
                <a:solidFill>
                  <a:srgbClr val="FFFFFF"/>
                </a:solidFill>
                <a:latin typeface="Open Sans Bold Bold"/>
              </a:rPr>
              <a:t>Thank you for your time!</a:t>
            </a:r>
          </a:p>
        </p:txBody>
      </p:sp>
      <p:sp>
        <p:nvSpPr>
          <p:cNvPr name="TextBox 4" id="4"/>
          <p:cNvSpPr txBox="true"/>
          <p:nvPr/>
        </p:nvSpPr>
        <p:spPr>
          <a:xfrm rot="0">
            <a:off x="6762929" y="3302513"/>
            <a:ext cx="5727173" cy="364261"/>
          </a:xfrm>
          <a:prstGeom prst="rect">
            <a:avLst/>
          </a:prstGeom>
        </p:spPr>
        <p:txBody>
          <a:bodyPr anchor="t" rtlCol="false" tIns="0" lIns="0" bIns="0" rIns="0">
            <a:spAutoFit/>
          </a:bodyPr>
          <a:lstStyle/>
          <a:p>
            <a:pPr algn="ctr">
              <a:lnSpc>
                <a:spcPts val="3022"/>
              </a:lnSpc>
            </a:pPr>
            <a:r>
              <a:rPr lang="en-US" sz="2159">
                <a:solidFill>
                  <a:srgbClr val="FFFFFF"/>
                </a:solidFill>
                <a:latin typeface="Open Sans"/>
              </a:rPr>
              <a:t>Done by: Chan Kit Ho, Chiang Qin Zhi</a:t>
            </a:r>
          </a:p>
        </p:txBody>
      </p:sp>
      <p:grpSp>
        <p:nvGrpSpPr>
          <p:cNvPr name="Group 5" id="5"/>
          <p:cNvGrpSpPr>
            <a:grpSpLocks noChangeAspect="true"/>
          </p:cNvGrpSpPr>
          <p:nvPr/>
        </p:nvGrpSpPr>
        <p:grpSpPr>
          <a:xfrm rot="0">
            <a:off x="660257" y="4588815"/>
            <a:ext cx="16967486" cy="12738060"/>
            <a:chOff x="0" y="0"/>
            <a:chExt cx="8916670" cy="6694043"/>
          </a:xfrm>
        </p:grpSpPr>
        <p:sp>
          <p:nvSpPr>
            <p:cNvPr name="Freeform 6" id="6"/>
            <p:cNvSpPr/>
            <p:nvPr/>
          </p:nvSpPr>
          <p:spPr>
            <a:xfrm flipH="false" flipV="false">
              <a:off x="155575" y="155575"/>
              <a:ext cx="8605520" cy="6382893"/>
            </a:xfrm>
            <a:custGeom>
              <a:avLst/>
              <a:gdLst/>
              <a:ahLst/>
              <a:cxnLst/>
              <a:rect r="r" b="b" t="t" l="l"/>
              <a:pathLst>
                <a:path h="6382893" w="8605520">
                  <a:moveTo>
                    <a:pt x="0" y="0"/>
                  </a:moveTo>
                  <a:lnTo>
                    <a:pt x="8605520" y="0"/>
                  </a:lnTo>
                  <a:lnTo>
                    <a:pt x="8605520" y="6382893"/>
                  </a:lnTo>
                  <a:lnTo>
                    <a:pt x="0" y="6382893"/>
                  </a:lnTo>
                  <a:close/>
                </a:path>
              </a:pathLst>
            </a:custGeom>
            <a:blipFill>
              <a:blip r:embed="rId5"/>
              <a:stretch>
                <a:fillRect l="-5594" r="-5594" t="0" b="0"/>
              </a:stretch>
            </a:blipFill>
          </p:spPr>
        </p:sp>
        <p:sp>
          <p:nvSpPr>
            <p:cNvPr name="Freeform 7" id="7"/>
            <p:cNvSpPr/>
            <p:nvPr/>
          </p:nvSpPr>
          <p:spPr>
            <a:xfrm flipH="false" flipV="false">
              <a:off x="6350" y="6350"/>
              <a:ext cx="8903970" cy="6681343"/>
            </a:xfrm>
            <a:custGeom>
              <a:avLst/>
              <a:gdLst/>
              <a:ahLst/>
              <a:cxnLst/>
              <a:rect r="r" b="b" t="t" l="l"/>
              <a:pathLst>
                <a:path h="6681343" w="8903970">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FFFFFF"/>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p:nvPr/>
        </p:nvGrpSpPr>
        <p:grpSpPr>
          <a:xfrm rot="0">
            <a:off x="7113705" y="452528"/>
            <a:ext cx="12805451" cy="9381944"/>
            <a:chOff x="0" y="0"/>
            <a:chExt cx="3449280" cy="2527123"/>
          </a:xfrm>
        </p:grpSpPr>
        <p:sp>
          <p:nvSpPr>
            <p:cNvPr name="Freeform 3" id="3"/>
            <p:cNvSpPr/>
            <p:nvPr/>
          </p:nvSpPr>
          <p:spPr>
            <a:xfrm flipH="false" flipV="false">
              <a:off x="0" y="0"/>
              <a:ext cx="3449280" cy="2527123"/>
            </a:xfrm>
            <a:custGeom>
              <a:avLst/>
              <a:gdLst/>
              <a:ahLst/>
              <a:cxnLst/>
              <a:rect r="r" b="b" t="t" l="l"/>
              <a:pathLst>
                <a:path h="2527123" w="3449280">
                  <a:moveTo>
                    <a:pt x="42321" y="0"/>
                  </a:moveTo>
                  <a:lnTo>
                    <a:pt x="3406959" y="0"/>
                  </a:lnTo>
                  <a:cubicBezTo>
                    <a:pt x="3418183" y="0"/>
                    <a:pt x="3428948" y="4459"/>
                    <a:pt x="3436884" y="12395"/>
                  </a:cubicBezTo>
                  <a:cubicBezTo>
                    <a:pt x="3444821" y="20332"/>
                    <a:pt x="3449280" y="31096"/>
                    <a:pt x="3449280" y="42321"/>
                  </a:cubicBezTo>
                  <a:lnTo>
                    <a:pt x="3449280" y="2484802"/>
                  </a:lnTo>
                  <a:cubicBezTo>
                    <a:pt x="3449280" y="2508175"/>
                    <a:pt x="3430332" y="2527123"/>
                    <a:pt x="3406959" y="2527123"/>
                  </a:cubicBezTo>
                  <a:lnTo>
                    <a:pt x="42321" y="2527123"/>
                  </a:lnTo>
                  <a:cubicBezTo>
                    <a:pt x="18948" y="2527123"/>
                    <a:pt x="0" y="2508175"/>
                    <a:pt x="0" y="2484802"/>
                  </a:cubicBezTo>
                  <a:lnTo>
                    <a:pt x="0" y="42321"/>
                  </a:lnTo>
                  <a:cubicBezTo>
                    <a:pt x="0" y="18948"/>
                    <a:pt x="18948" y="0"/>
                    <a:pt x="42321" y="0"/>
                  </a:cubicBezTo>
                  <a:close/>
                </a:path>
              </a:pathLst>
            </a:custGeom>
            <a:solidFill>
              <a:srgbClr val="000000">
                <a:alpha val="0"/>
              </a:srgbClr>
            </a:solidFill>
            <a:ln w="19050">
              <a:solidFill>
                <a:srgbClr val="FFFFFF"/>
              </a:solidFill>
            </a:ln>
          </p:spPr>
        </p:sp>
        <p:sp>
          <p:nvSpPr>
            <p:cNvPr name="TextBox 4" id="4"/>
            <p:cNvSpPr txBox="true"/>
            <p:nvPr/>
          </p:nvSpPr>
          <p:spPr>
            <a:xfrm>
              <a:off x="0" y="28575"/>
              <a:ext cx="812800" cy="784225"/>
            </a:xfrm>
            <a:prstGeom prst="rect">
              <a:avLst/>
            </a:prstGeom>
          </p:spPr>
          <p:txBody>
            <a:bodyPr anchor="ctr" rtlCol="false" tIns="50800" lIns="50800" bIns="50800" rIns="50800"/>
            <a:lstStyle/>
            <a:p>
              <a:pPr algn="ctr">
                <a:lnSpc>
                  <a:spcPts val="1410"/>
                </a:lnSpc>
              </a:pPr>
            </a:p>
          </p:txBody>
        </p:sp>
      </p:grpSp>
      <p:pic>
        <p:nvPicPr>
          <p:cNvPr name="Picture 5" id="5"/>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10124" y="530741"/>
            <a:ext cx="18595185" cy="9225518"/>
          </a:xfrm>
          <a:prstGeom prst="rect">
            <a:avLst/>
          </a:prstGeom>
        </p:spPr>
      </p:pic>
      <p:grpSp>
        <p:nvGrpSpPr>
          <p:cNvPr name="Group 6" id="6"/>
          <p:cNvGrpSpPr/>
          <p:nvPr/>
        </p:nvGrpSpPr>
        <p:grpSpPr>
          <a:xfrm rot="0">
            <a:off x="7331766" y="686487"/>
            <a:ext cx="11410389" cy="8914026"/>
            <a:chOff x="0" y="0"/>
            <a:chExt cx="3073506" cy="2401084"/>
          </a:xfrm>
        </p:grpSpPr>
        <p:sp>
          <p:nvSpPr>
            <p:cNvPr name="Freeform 7" id="7"/>
            <p:cNvSpPr/>
            <p:nvPr/>
          </p:nvSpPr>
          <p:spPr>
            <a:xfrm flipH="false" flipV="false">
              <a:off x="0" y="0"/>
              <a:ext cx="3073506" cy="2401084"/>
            </a:xfrm>
            <a:custGeom>
              <a:avLst/>
              <a:gdLst/>
              <a:ahLst/>
              <a:cxnLst/>
              <a:rect r="r" b="b" t="t" l="l"/>
              <a:pathLst>
                <a:path h="2401084" w="3073506">
                  <a:moveTo>
                    <a:pt x="47495" y="0"/>
                  </a:moveTo>
                  <a:lnTo>
                    <a:pt x="3026011" y="0"/>
                  </a:lnTo>
                  <a:cubicBezTo>
                    <a:pt x="3038607" y="0"/>
                    <a:pt x="3050688" y="5004"/>
                    <a:pt x="3059595" y="13911"/>
                  </a:cubicBezTo>
                  <a:cubicBezTo>
                    <a:pt x="3068502" y="22818"/>
                    <a:pt x="3073506" y="34898"/>
                    <a:pt x="3073506" y="47495"/>
                  </a:cubicBezTo>
                  <a:lnTo>
                    <a:pt x="3073506" y="2353590"/>
                  </a:lnTo>
                  <a:cubicBezTo>
                    <a:pt x="3073506" y="2366186"/>
                    <a:pt x="3068502" y="2378266"/>
                    <a:pt x="3059595" y="2387173"/>
                  </a:cubicBezTo>
                  <a:cubicBezTo>
                    <a:pt x="3050688" y="2396080"/>
                    <a:pt x="3038607" y="2401084"/>
                    <a:pt x="3026011" y="2401084"/>
                  </a:cubicBezTo>
                  <a:lnTo>
                    <a:pt x="47495" y="2401084"/>
                  </a:lnTo>
                  <a:cubicBezTo>
                    <a:pt x="34898" y="2401084"/>
                    <a:pt x="22818" y="2396080"/>
                    <a:pt x="13911" y="2387173"/>
                  </a:cubicBezTo>
                  <a:cubicBezTo>
                    <a:pt x="5004" y="2378266"/>
                    <a:pt x="0" y="2366186"/>
                    <a:pt x="0" y="2353590"/>
                  </a:cubicBezTo>
                  <a:lnTo>
                    <a:pt x="0" y="47495"/>
                  </a:lnTo>
                  <a:cubicBezTo>
                    <a:pt x="0" y="34898"/>
                    <a:pt x="5004" y="22818"/>
                    <a:pt x="13911" y="13911"/>
                  </a:cubicBezTo>
                  <a:cubicBezTo>
                    <a:pt x="22818" y="5004"/>
                    <a:pt x="34898" y="0"/>
                    <a:pt x="47495" y="0"/>
                  </a:cubicBezTo>
                  <a:close/>
                </a:path>
              </a:pathLst>
            </a:custGeom>
            <a:solidFill>
              <a:srgbClr val="FFFFFF"/>
            </a:solidFill>
          </p:spPr>
        </p:sp>
        <p:sp>
          <p:nvSpPr>
            <p:cNvPr name="TextBox 8" id="8"/>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sp>
        <p:nvSpPr>
          <p:cNvPr name="AutoShape 9" id="9"/>
          <p:cNvSpPr/>
          <p:nvPr/>
        </p:nvSpPr>
        <p:spPr>
          <a:xfrm>
            <a:off x="3381572" y="824440"/>
            <a:ext cx="3809890" cy="0"/>
          </a:xfrm>
          <a:prstGeom prst="line">
            <a:avLst/>
          </a:prstGeom>
          <a:ln cap="flat" w="19050">
            <a:solidFill>
              <a:srgbClr val="FFFFFF"/>
            </a:solidFill>
            <a:prstDash val="solid"/>
            <a:headEnd type="none" len="sm" w="sm"/>
            <a:tailEnd type="none" len="sm" w="sm"/>
          </a:ln>
        </p:spPr>
      </p:sp>
      <p:pic>
        <p:nvPicPr>
          <p:cNvPr name="Picture 10" id="10"/>
          <p:cNvPicPr>
            <a:picLocks noChangeAspect="true"/>
          </p:cNvPicPr>
          <p:nvPr/>
        </p:nvPicPr>
        <p:blipFill>
          <a:blip r:embed="rId5"/>
          <a:srcRect l="0" t="0" r="0" b="0"/>
          <a:stretch>
            <a:fillRect/>
          </a:stretch>
        </p:blipFill>
        <p:spPr>
          <a:xfrm flipH="false" flipV="false" rot="0">
            <a:off x="8647478" y="686487"/>
            <a:ext cx="8778965" cy="891402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985671" y="4275728"/>
            <a:ext cx="4791802" cy="5558744"/>
          </a:xfrm>
          <a:prstGeom prst="rect">
            <a:avLst/>
          </a:prstGeom>
        </p:spPr>
      </p:pic>
      <p:sp>
        <p:nvSpPr>
          <p:cNvPr name="TextBox 12" id="12"/>
          <p:cNvSpPr txBox="true"/>
          <p:nvPr/>
        </p:nvSpPr>
        <p:spPr>
          <a:xfrm rot="0">
            <a:off x="572612" y="1813356"/>
            <a:ext cx="6204988" cy="2221296"/>
          </a:xfrm>
          <a:prstGeom prst="rect">
            <a:avLst/>
          </a:prstGeom>
        </p:spPr>
        <p:txBody>
          <a:bodyPr anchor="t" rtlCol="false" tIns="0" lIns="0" bIns="0" rIns="0">
            <a:spAutoFit/>
          </a:bodyPr>
          <a:lstStyle/>
          <a:p>
            <a:pPr>
              <a:lnSpc>
                <a:spcPts val="5702"/>
              </a:lnSpc>
            </a:pPr>
            <a:r>
              <a:rPr lang="en-US" sz="5702">
                <a:solidFill>
                  <a:srgbClr val="FFFFFF"/>
                </a:solidFill>
                <a:latin typeface="Open Sans Bold Bold"/>
              </a:rPr>
              <a:t>LIFE EXPECTANCY OVER THE YEARS</a:t>
            </a:r>
          </a:p>
        </p:txBody>
      </p:sp>
      <p:sp>
        <p:nvSpPr>
          <p:cNvPr name="TextBox 13" id="13"/>
          <p:cNvSpPr txBox="true"/>
          <p:nvPr/>
        </p:nvSpPr>
        <p:spPr>
          <a:xfrm rot="0">
            <a:off x="1028700" y="605575"/>
            <a:ext cx="3355776"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10124" y="530741"/>
            <a:ext cx="18595185" cy="9225518"/>
          </a:xfrm>
          <a:prstGeom prst="rect">
            <a:avLst/>
          </a:prstGeom>
        </p:spPr>
      </p:pic>
      <p:grpSp>
        <p:nvGrpSpPr>
          <p:cNvPr name="Group 3" id="3"/>
          <p:cNvGrpSpPr/>
          <p:nvPr/>
        </p:nvGrpSpPr>
        <p:grpSpPr>
          <a:xfrm rot="0">
            <a:off x="5761624" y="1506575"/>
            <a:ext cx="14342242" cy="8530498"/>
            <a:chOff x="0" y="0"/>
            <a:chExt cx="3449280" cy="2051567"/>
          </a:xfrm>
        </p:grpSpPr>
        <p:sp>
          <p:nvSpPr>
            <p:cNvPr name="Freeform 4" id="4"/>
            <p:cNvSpPr/>
            <p:nvPr/>
          </p:nvSpPr>
          <p:spPr>
            <a:xfrm flipH="false" flipV="false">
              <a:off x="0" y="0"/>
              <a:ext cx="3449280" cy="2051567"/>
            </a:xfrm>
            <a:custGeom>
              <a:avLst/>
              <a:gdLst/>
              <a:ahLst/>
              <a:cxnLst/>
              <a:rect r="r" b="b" t="t" l="l"/>
              <a:pathLst>
                <a:path h="2051567" w="3449280">
                  <a:moveTo>
                    <a:pt x="37786" y="0"/>
                  </a:moveTo>
                  <a:lnTo>
                    <a:pt x="3411494" y="0"/>
                  </a:lnTo>
                  <a:cubicBezTo>
                    <a:pt x="3421515" y="0"/>
                    <a:pt x="3431126" y="3981"/>
                    <a:pt x="3438213" y="11067"/>
                  </a:cubicBezTo>
                  <a:cubicBezTo>
                    <a:pt x="3445299" y="18153"/>
                    <a:pt x="3449280" y="27764"/>
                    <a:pt x="3449280" y="37786"/>
                  </a:cubicBezTo>
                  <a:lnTo>
                    <a:pt x="3449280" y="2013781"/>
                  </a:lnTo>
                  <a:cubicBezTo>
                    <a:pt x="3449280" y="2023803"/>
                    <a:pt x="3445299" y="2033414"/>
                    <a:pt x="3438213" y="2040500"/>
                  </a:cubicBezTo>
                  <a:cubicBezTo>
                    <a:pt x="3431126" y="2047586"/>
                    <a:pt x="3421515" y="2051567"/>
                    <a:pt x="3411494" y="2051567"/>
                  </a:cubicBezTo>
                  <a:lnTo>
                    <a:pt x="37786" y="2051567"/>
                  </a:lnTo>
                  <a:cubicBezTo>
                    <a:pt x="27764" y="2051567"/>
                    <a:pt x="18153" y="2047586"/>
                    <a:pt x="11067" y="2040500"/>
                  </a:cubicBezTo>
                  <a:cubicBezTo>
                    <a:pt x="3981" y="2033414"/>
                    <a:pt x="0" y="2023803"/>
                    <a:pt x="0" y="2013781"/>
                  </a:cubicBezTo>
                  <a:lnTo>
                    <a:pt x="0" y="37786"/>
                  </a:lnTo>
                  <a:cubicBezTo>
                    <a:pt x="0" y="27764"/>
                    <a:pt x="3981" y="18153"/>
                    <a:pt x="11067" y="11067"/>
                  </a:cubicBezTo>
                  <a:cubicBezTo>
                    <a:pt x="18153" y="3981"/>
                    <a:pt x="27764" y="0"/>
                    <a:pt x="37786" y="0"/>
                  </a:cubicBezTo>
                  <a:close/>
                </a:path>
              </a:pathLst>
            </a:custGeom>
            <a:solidFill>
              <a:srgbClr val="000000">
                <a:alpha val="0"/>
              </a:srgbClr>
            </a:solidFill>
            <a:ln w="19050">
              <a:solidFill>
                <a:srgbClr val="FFFFFF"/>
              </a:solidFill>
            </a:ln>
          </p:spPr>
        </p:sp>
        <p:sp>
          <p:nvSpPr>
            <p:cNvPr name="TextBox 5" id="5"/>
            <p:cNvSpPr txBox="true"/>
            <p:nvPr/>
          </p:nvSpPr>
          <p:spPr>
            <a:xfrm>
              <a:off x="0" y="28575"/>
              <a:ext cx="812800" cy="784225"/>
            </a:xfrm>
            <a:prstGeom prst="rect">
              <a:avLst/>
            </a:prstGeom>
          </p:spPr>
          <p:txBody>
            <a:bodyPr anchor="ctr" rtlCol="false" tIns="56897" lIns="56897" bIns="56897" rIns="56897"/>
            <a:lstStyle/>
            <a:p>
              <a:pPr algn="ctr">
                <a:lnSpc>
                  <a:spcPts val="1410"/>
                </a:lnSpc>
              </a:pPr>
            </a:p>
          </p:txBody>
        </p:sp>
      </p:grpSp>
      <p:grpSp>
        <p:nvGrpSpPr>
          <p:cNvPr name="Group 6" id="6"/>
          <p:cNvGrpSpPr/>
          <p:nvPr/>
        </p:nvGrpSpPr>
        <p:grpSpPr>
          <a:xfrm rot="0">
            <a:off x="6005855" y="1768611"/>
            <a:ext cx="12779759" cy="8006425"/>
            <a:chOff x="0" y="0"/>
            <a:chExt cx="3073506" cy="1925529"/>
          </a:xfrm>
        </p:grpSpPr>
        <p:sp>
          <p:nvSpPr>
            <p:cNvPr name="Freeform 7" id="7"/>
            <p:cNvSpPr/>
            <p:nvPr/>
          </p:nvSpPr>
          <p:spPr>
            <a:xfrm flipH="false" flipV="false">
              <a:off x="0" y="0"/>
              <a:ext cx="3073506" cy="1925529"/>
            </a:xfrm>
            <a:custGeom>
              <a:avLst/>
              <a:gdLst/>
              <a:ahLst/>
              <a:cxnLst/>
              <a:rect r="r" b="b" t="t" l="l"/>
              <a:pathLst>
                <a:path h="1925529" w="3073506">
                  <a:moveTo>
                    <a:pt x="42406" y="0"/>
                  </a:moveTo>
                  <a:lnTo>
                    <a:pt x="3031100" y="0"/>
                  </a:lnTo>
                  <a:cubicBezTo>
                    <a:pt x="3042347" y="0"/>
                    <a:pt x="3053133" y="4468"/>
                    <a:pt x="3061085" y="12420"/>
                  </a:cubicBezTo>
                  <a:cubicBezTo>
                    <a:pt x="3069038" y="20373"/>
                    <a:pt x="3073506" y="31159"/>
                    <a:pt x="3073506" y="42406"/>
                  </a:cubicBezTo>
                  <a:lnTo>
                    <a:pt x="3073506" y="1883123"/>
                  </a:lnTo>
                  <a:cubicBezTo>
                    <a:pt x="3073506" y="1894370"/>
                    <a:pt x="3069038" y="1905156"/>
                    <a:pt x="3061085" y="1913108"/>
                  </a:cubicBezTo>
                  <a:cubicBezTo>
                    <a:pt x="3053133" y="1921061"/>
                    <a:pt x="3042347" y="1925529"/>
                    <a:pt x="3031100" y="1925529"/>
                  </a:cubicBezTo>
                  <a:lnTo>
                    <a:pt x="42406" y="1925529"/>
                  </a:lnTo>
                  <a:cubicBezTo>
                    <a:pt x="31159" y="1925529"/>
                    <a:pt x="20373" y="1921061"/>
                    <a:pt x="12420" y="1913108"/>
                  </a:cubicBezTo>
                  <a:cubicBezTo>
                    <a:pt x="4468" y="1905156"/>
                    <a:pt x="0" y="1894370"/>
                    <a:pt x="0" y="1883123"/>
                  </a:cubicBezTo>
                  <a:lnTo>
                    <a:pt x="0" y="42406"/>
                  </a:lnTo>
                  <a:cubicBezTo>
                    <a:pt x="0" y="31159"/>
                    <a:pt x="4468" y="20373"/>
                    <a:pt x="12420" y="12420"/>
                  </a:cubicBezTo>
                  <a:cubicBezTo>
                    <a:pt x="20373" y="4468"/>
                    <a:pt x="31159" y="0"/>
                    <a:pt x="42406" y="0"/>
                  </a:cubicBezTo>
                  <a:close/>
                </a:path>
              </a:pathLst>
            </a:custGeom>
            <a:solidFill>
              <a:srgbClr val="FFFFFF"/>
            </a:solidFill>
          </p:spPr>
        </p:sp>
        <p:sp>
          <p:nvSpPr>
            <p:cNvPr name="TextBox 8" id="8"/>
            <p:cNvSpPr txBox="true"/>
            <p:nvPr/>
          </p:nvSpPr>
          <p:spPr>
            <a:xfrm>
              <a:off x="0" y="28575"/>
              <a:ext cx="812800" cy="784225"/>
            </a:xfrm>
            <a:prstGeom prst="rect">
              <a:avLst/>
            </a:prstGeom>
          </p:spPr>
          <p:txBody>
            <a:bodyPr anchor="ctr" rtlCol="false" tIns="56897" lIns="56897" bIns="56897" rIns="56897"/>
            <a:lstStyle/>
            <a:p>
              <a:pPr algn="ctr">
                <a:lnSpc>
                  <a:spcPts val="1410"/>
                </a:lnSpc>
              </a:pPr>
              <a:r>
                <a:rPr lang="en-US" sz="1410" spc="108">
                  <a:solidFill>
                    <a:srgbClr val="FFFFFF"/>
                  </a:solidFill>
                  <a:latin typeface="Open Sans"/>
                </a:rPr>
                <a:t>C</a:t>
              </a:r>
            </a:p>
          </p:txBody>
        </p:sp>
      </p:grpSp>
      <p:sp>
        <p:nvSpPr>
          <p:cNvPr name="AutoShape 9" id="9"/>
          <p:cNvSpPr/>
          <p:nvPr/>
        </p:nvSpPr>
        <p:spPr>
          <a:xfrm>
            <a:off x="3381572" y="824440"/>
            <a:ext cx="3809890" cy="0"/>
          </a:xfrm>
          <a:prstGeom prst="line">
            <a:avLst/>
          </a:prstGeom>
          <a:ln cap="flat" w="19050">
            <a:solidFill>
              <a:srgbClr val="FFFFFF"/>
            </a:solidFill>
            <a:prstDash val="solid"/>
            <a:headEnd type="none" len="sm" w="sm"/>
            <a:tailEnd type="none" len="sm" w="sm"/>
          </a:ln>
        </p:spPr>
      </p:sp>
      <p:pic>
        <p:nvPicPr>
          <p:cNvPr name="Picture 10" id="10"/>
          <p:cNvPicPr>
            <a:picLocks noChangeAspect="true"/>
          </p:cNvPicPr>
          <p:nvPr/>
        </p:nvPicPr>
        <p:blipFill>
          <a:blip r:embed="rId5"/>
          <a:srcRect l="0" t="0" r="0" b="0"/>
          <a:stretch>
            <a:fillRect/>
          </a:stretch>
        </p:blipFill>
        <p:spPr>
          <a:xfrm flipH="false" flipV="false" rot="0">
            <a:off x="6300781" y="2870057"/>
            <a:ext cx="11987219" cy="5441415"/>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396716" y="6044957"/>
            <a:ext cx="5179716" cy="3213343"/>
          </a:xfrm>
          <a:prstGeom prst="rect">
            <a:avLst/>
          </a:prstGeom>
        </p:spPr>
      </p:pic>
      <p:sp>
        <p:nvSpPr>
          <p:cNvPr name="TextBox 12" id="12"/>
          <p:cNvSpPr txBox="true"/>
          <p:nvPr/>
        </p:nvSpPr>
        <p:spPr>
          <a:xfrm rot="0">
            <a:off x="572612" y="1915888"/>
            <a:ext cx="5433242" cy="2945196"/>
          </a:xfrm>
          <a:prstGeom prst="rect">
            <a:avLst/>
          </a:prstGeom>
        </p:spPr>
        <p:txBody>
          <a:bodyPr anchor="t" rtlCol="false" tIns="0" lIns="0" bIns="0" rIns="0">
            <a:spAutoFit/>
          </a:bodyPr>
          <a:lstStyle/>
          <a:p>
            <a:pPr>
              <a:lnSpc>
                <a:spcPts val="5702"/>
              </a:lnSpc>
            </a:pPr>
            <a:r>
              <a:rPr lang="en-US" sz="5702">
                <a:solidFill>
                  <a:srgbClr val="FFFFFF"/>
                </a:solidFill>
                <a:latin typeface="Open Sans Bold Bold"/>
              </a:rPr>
              <a:t>LIFE EXPECTANCY GROUP BY REGION</a:t>
            </a:r>
          </a:p>
        </p:txBody>
      </p:sp>
      <p:sp>
        <p:nvSpPr>
          <p:cNvPr name="TextBox 13" id="13"/>
          <p:cNvSpPr txBox="true"/>
          <p:nvPr/>
        </p:nvSpPr>
        <p:spPr>
          <a:xfrm rot="0">
            <a:off x="1028700" y="605575"/>
            <a:ext cx="3355776" cy="380580"/>
          </a:xfrm>
          <a:prstGeom prst="rect">
            <a:avLst/>
          </a:prstGeom>
        </p:spPr>
        <p:txBody>
          <a:bodyPr anchor="t" rtlCol="false" tIns="0" lIns="0" bIns="0" rIns="0">
            <a:spAutoFit/>
          </a:bodyPr>
          <a:lstStyle/>
          <a:p>
            <a:pPr>
              <a:lnSpc>
                <a:spcPts val="3173"/>
              </a:lnSpc>
            </a:pPr>
            <a:r>
              <a:rPr lang="en-US" sz="2266">
                <a:solidFill>
                  <a:srgbClr val="FFFFFF"/>
                </a:solidFill>
                <a:latin typeface="Open Sans"/>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grpSp>
        <p:nvGrpSpPr>
          <p:cNvPr name="Group 2" id="2"/>
          <p:cNvGrpSpPr/>
          <p:nvPr/>
        </p:nvGrpSpPr>
        <p:grpSpPr>
          <a:xfrm rot="0">
            <a:off x="10796181" y="225945"/>
            <a:ext cx="15715850" cy="9835110"/>
            <a:chOff x="0" y="0"/>
            <a:chExt cx="4233226" cy="2649188"/>
          </a:xfrm>
        </p:grpSpPr>
        <p:sp>
          <p:nvSpPr>
            <p:cNvPr name="Freeform 3" id="3"/>
            <p:cNvSpPr/>
            <p:nvPr/>
          </p:nvSpPr>
          <p:spPr>
            <a:xfrm flipH="false" flipV="false">
              <a:off x="0" y="0"/>
              <a:ext cx="4233226" cy="2649188"/>
            </a:xfrm>
            <a:custGeom>
              <a:avLst/>
              <a:gdLst/>
              <a:ahLst/>
              <a:cxnLst/>
              <a:rect r="r" b="b" t="t" l="l"/>
              <a:pathLst>
                <a:path h="2649188" w="4233226">
                  <a:moveTo>
                    <a:pt x="0" y="0"/>
                  </a:moveTo>
                  <a:lnTo>
                    <a:pt x="4233226" y="0"/>
                  </a:lnTo>
                  <a:lnTo>
                    <a:pt x="4233226" y="2649188"/>
                  </a:lnTo>
                  <a:lnTo>
                    <a:pt x="0" y="2649188"/>
                  </a:lnTo>
                  <a:close/>
                </a:path>
              </a:pathLst>
            </a:custGeom>
            <a:solidFill>
              <a:srgbClr val="000000">
                <a:alpha val="0"/>
              </a:srgbClr>
            </a:solidFill>
            <a:ln w="19050">
              <a:solidFill>
                <a:srgbClr val="FFFFFF"/>
              </a:solidFill>
            </a:ln>
          </p:spPr>
        </p:sp>
        <p:sp>
          <p:nvSpPr>
            <p:cNvPr name="TextBox 4" id="4"/>
            <p:cNvSpPr txBox="true"/>
            <p:nvPr/>
          </p:nvSpPr>
          <p:spPr>
            <a:xfrm>
              <a:off x="0" y="28575"/>
              <a:ext cx="812800" cy="784225"/>
            </a:xfrm>
            <a:prstGeom prst="rect">
              <a:avLst/>
            </a:prstGeom>
          </p:spPr>
          <p:txBody>
            <a:bodyPr anchor="ctr" rtlCol="false" tIns="50800" lIns="50800" bIns="50800" rIns="50800"/>
            <a:lstStyle/>
            <a:p>
              <a:pPr algn="ctr">
                <a:lnSpc>
                  <a:spcPts val="1410"/>
                </a:lnSpc>
              </a:pPr>
            </a:p>
          </p:txBody>
        </p:sp>
      </p:grpSp>
      <p:grpSp>
        <p:nvGrpSpPr>
          <p:cNvPr name="Group 5" id="5"/>
          <p:cNvGrpSpPr/>
          <p:nvPr/>
        </p:nvGrpSpPr>
        <p:grpSpPr>
          <a:xfrm rot="0">
            <a:off x="10972246" y="438301"/>
            <a:ext cx="8005207" cy="9410398"/>
            <a:chOff x="0" y="0"/>
            <a:chExt cx="10673609" cy="12547197"/>
          </a:xfrm>
        </p:grpSpPr>
        <p:pic>
          <p:nvPicPr>
            <p:cNvPr name="Picture 6" id="6"/>
            <p:cNvPicPr>
              <a:picLocks noChangeAspect="true"/>
            </p:cNvPicPr>
            <p:nvPr/>
          </p:nvPicPr>
          <p:blipFill>
            <a:blip r:embed="rId3"/>
            <a:srcRect l="21661" t="0" r="21661" b="0"/>
            <a:stretch>
              <a:fillRect/>
            </a:stretch>
          </p:blipFill>
          <p:spPr>
            <a:xfrm flipH="false" flipV="false">
              <a:off x="0" y="0"/>
              <a:ext cx="10673609" cy="12547197"/>
            </a:xfrm>
            <a:prstGeom prst="rect">
              <a:avLst/>
            </a:prstGeom>
          </p:spPr>
        </p:pic>
      </p:grpSp>
      <p:sp>
        <p:nvSpPr>
          <p:cNvPr name="TextBox 7" id="7"/>
          <p:cNvSpPr txBox="true"/>
          <p:nvPr/>
        </p:nvSpPr>
        <p:spPr>
          <a:xfrm rot="0">
            <a:off x="1028700" y="605575"/>
            <a:ext cx="6904821" cy="380580"/>
          </a:xfrm>
          <a:prstGeom prst="rect">
            <a:avLst/>
          </a:prstGeom>
        </p:spPr>
        <p:txBody>
          <a:bodyPr anchor="t" rtlCol="false" tIns="0" lIns="0" bIns="0" rIns="0">
            <a:spAutoFit/>
          </a:bodyPr>
          <a:lstStyle/>
          <a:p>
            <a:pPr algn="just">
              <a:lnSpc>
                <a:spcPts val="3173"/>
              </a:lnSpc>
            </a:pPr>
            <a:r>
              <a:rPr lang="en-US" sz="2266">
                <a:solidFill>
                  <a:srgbClr val="FFFFFF"/>
                </a:solidFill>
                <a:latin typeface="Open Sans"/>
              </a:rPr>
              <a:t>INTRODUCTION</a:t>
            </a:r>
          </a:p>
        </p:txBody>
      </p:sp>
      <p:sp>
        <p:nvSpPr>
          <p:cNvPr name="AutoShape 8" id="8"/>
          <p:cNvSpPr/>
          <p:nvPr/>
        </p:nvSpPr>
        <p:spPr>
          <a:xfrm flipV="true">
            <a:off x="3371624" y="814915"/>
            <a:ext cx="7424557" cy="1905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1133439" y="1778107"/>
            <a:ext cx="8835720" cy="1938460"/>
          </a:xfrm>
          <a:prstGeom prst="rect">
            <a:avLst/>
          </a:prstGeom>
        </p:spPr>
        <p:txBody>
          <a:bodyPr anchor="t" rtlCol="false" tIns="0" lIns="0" bIns="0" rIns="0">
            <a:spAutoFit/>
          </a:bodyPr>
          <a:lstStyle/>
          <a:p>
            <a:pPr>
              <a:lnSpc>
                <a:spcPts val="7490"/>
              </a:lnSpc>
            </a:pPr>
            <a:r>
              <a:rPr lang="en-US" sz="7490">
                <a:solidFill>
                  <a:srgbClr val="FFFFFF"/>
                </a:solidFill>
                <a:latin typeface="Open Sans Bold Bold"/>
              </a:rPr>
              <a:t>PROBLEM STATEMENT</a:t>
            </a:r>
          </a:p>
        </p:txBody>
      </p:sp>
      <p:sp>
        <p:nvSpPr>
          <p:cNvPr name="TextBox 10" id="10"/>
          <p:cNvSpPr txBox="true"/>
          <p:nvPr/>
        </p:nvSpPr>
        <p:spPr>
          <a:xfrm rot="0">
            <a:off x="1133439" y="4543209"/>
            <a:ext cx="8835720" cy="4715091"/>
          </a:xfrm>
          <a:prstGeom prst="rect">
            <a:avLst/>
          </a:prstGeom>
        </p:spPr>
        <p:txBody>
          <a:bodyPr anchor="t" rtlCol="false" tIns="0" lIns="0" bIns="0" rIns="0">
            <a:spAutoFit/>
          </a:bodyPr>
          <a:lstStyle/>
          <a:p>
            <a:pPr>
              <a:lnSpc>
                <a:spcPts val="4713"/>
              </a:lnSpc>
            </a:pPr>
            <a:r>
              <a:rPr lang="en-US" sz="3366">
                <a:solidFill>
                  <a:srgbClr val="FFFFFF"/>
                </a:solidFill>
                <a:latin typeface="Open Sans"/>
              </a:rPr>
              <a:t>What are the </a:t>
            </a:r>
            <a:r>
              <a:rPr lang="en-US" sz="3366">
                <a:solidFill>
                  <a:srgbClr val="FFFFFF"/>
                </a:solidFill>
                <a:latin typeface="Open Sans Bold"/>
              </a:rPr>
              <a:t>significant factors </a:t>
            </a:r>
            <a:r>
              <a:rPr lang="en-US" sz="3366">
                <a:solidFill>
                  <a:srgbClr val="FFFFFF"/>
                </a:solidFill>
                <a:latin typeface="Open Sans"/>
              </a:rPr>
              <a:t>that impact life expectancy across different regions and countries, and how can we effectively address these </a:t>
            </a:r>
            <a:r>
              <a:rPr lang="en-US" sz="3366">
                <a:solidFill>
                  <a:srgbClr val="FFFFFF"/>
                </a:solidFill>
                <a:latin typeface="Open Sans Bold"/>
              </a:rPr>
              <a:t>disparities?</a:t>
            </a:r>
          </a:p>
          <a:p>
            <a:pPr>
              <a:lnSpc>
                <a:spcPts val="4713"/>
              </a:lnSpc>
            </a:pPr>
          </a:p>
          <a:p>
            <a:pPr>
              <a:lnSpc>
                <a:spcPts val="4713"/>
              </a:lnSpc>
            </a:pPr>
            <a:r>
              <a:rPr lang="en-US" sz="3366">
                <a:solidFill>
                  <a:srgbClr val="FFFFFF"/>
                </a:solidFill>
                <a:latin typeface="Open Sans"/>
              </a:rPr>
              <a:t>Which Machine Learning models can provide the </a:t>
            </a:r>
            <a:r>
              <a:rPr lang="en-US" sz="3366">
                <a:solidFill>
                  <a:srgbClr val="FFFFFF"/>
                </a:solidFill>
                <a:latin typeface="Open Sans Bold"/>
              </a:rPr>
              <a:t>highest accuracy </a:t>
            </a:r>
            <a:r>
              <a:rPr lang="en-US" sz="3366">
                <a:solidFill>
                  <a:srgbClr val="FFFFFF"/>
                </a:solidFill>
                <a:latin typeface="Open Sans"/>
              </a:rPr>
              <a:t>in predicting life expectancy?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74995"/>
            <a:ext cx="18595185" cy="9225518"/>
          </a:xfrm>
          <a:prstGeom prst="rect">
            <a:avLst/>
          </a:prstGeom>
        </p:spPr>
      </p:pic>
      <p:grpSp>
        <p:nvGrpSpPr>
          <p:cNvPr name="Group 3" id="3"/>
          <p:cNvGrpSpPr/>
          <p:nvPr/>
        </p:nvGrpSpPr>
        <p:grpSpPr>
          <a:xfrm rot="0">
            <a:off x="-800026" y="1028700"/>
            <a:ext cx="15468792" cy="9189527"/>
            <a:chOff x="0" y="0"/>
            <a:chExt cx="4166678" cy="2475294"/>
          </a:xfrm>
        </p:grpSpPr>
        <p:sp>
          <p:nvSpPr>
            <p:cNvPr name="Freeform 4" id="4"/>
            <p:cNvSpPr/>
            <p:nvPr/>
          </p:nvSpPr>
          <p:spPr>
            <a:xfrm flipH="false" flipV="false">
              <a:off x="0" y="0"/>
              <a:ext cx="4166678" cy="2475293"/>
            </a:xfrm>
            <a:custGeom>
              <a:avLst/>
              <a:gdLst/>
              <a:ahLst/>
              <a:cxnLst/>
              <a:rect r="r" b="b" t="t" l="l"/>
              <a:pathLst>
                <a:path h="2475293" w="4166678">
                  <a:moveTo>
                    <a:pt x="35034" y="0"/>
                  </a:moveTo>
                  <a:lnTo>
                    <a:pt x="4131644" y="0"/>
                  </a:lnTo>
                  <a:cubicBezTo>
                    <a:pt x="4150993" y="0"/>
                    <a:pt x="4166678" y="15685"/>
                    <a:pt x="4166678" y="35034"/>
                  </a:cubicBezTo>
                  <a:lnTo>
                    <a:pt x="4166678" y="2440259"/>
                  </a:lnTo>
                  <a:cubicBezTo>
                    <a:pt x="4166678" y="2449551"/>
                    <a:pt x="4162987" y="2458462"/>
                    <a:pt x="4156417" y="2465032"/>
                  </a:cubicBezTo>
                  <a:cubicBezTo>
                    <a:pt x="4149847" y="2471602"/>
                    <a:pt x="4140936" y="2475293"/>
                    <a:pt x="4131644" y="2475293"/>
                  </a:cubicBezTo>
                  <a:lnTo>
                    <a:pt x="35034" y="2475293"/>
                  </a:lnTo>
                  <a:cubicBezTo>
                    <a:pt x="25742" y="2475293"/>
                    <a:pt x="16831" y="2471602"/>
                    <a:pt x="10261" y="2465032"/>
                  </a:cubicBezTo>
                  <a:cubicBezTo>
                    <a:pt x="3691" y="2458462"/>
                    <a:pt x="0" y="2449551"/>
                    <a:pt x="0" y="2440259"/>
                  </a:cubicBezTo>
                  <a:lnTo>
                    <a:pt x="0" y="35034"/>
                  </a:lnTo>
                  <a:cubicBezTo>
                    <a:pt x="0" y="25742"/>
                    <a:pt x="3691" y="16831"/>
                    <a:pt x="10261" y="10261"/>
                  </a:cubicBezTo>
                  <a:cubicBezTo>
                    <a:pt x="16831" y="3691"/>
                    <a:pt x="25742" y="0"/>
                    <a:pt x="35034" y="0"/>
                  </a:cubicBezTo>
                  <a:close/>
                </a:path>
              </a:pathLst>
            </a:custGeom>
            <a:solidFill>
              <a:srgbClr val="000000">
                <a:alpha val="0"/>
              </a:srgbClr>
            </a:solidFill>
            <a:ln w="19050">
              <a:solidFill>
                <a:srgbClr val="FFFFFF"/>
              </a:solidFill>
            </a:ln>
          </p:spPr>
        </p:sp>
        <p:sp>
          <p:nvSpPr>
            <p:cNvPr name="TextBox 5" id="5"/>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grpSp>
        <p:nvGrpSpPr>
          <p:cNvPr name="Group 6" id="6"/>
          <p:cNvGrpSpPr/>
          <p:nvPr/>
        </p:nvGrpSpPr>
        <p:grpSpPr>
          <a:xfrm rot="0">
            <a:off x="-571244" y="1385301"/>
            <a:ext cx="15011227" cy="8443221"/>
            <a:chOff x="0" y="0"/>
            <a:chExt cx="4043428" cy="2274268"/>
          </a:xfrm>
        </p:grpSpPr>
        <p:sp>
          <p:nvSpPr>
            <p:cNvPr name="Freeform 7" id="7"/>
            <p:cNvSpPr/>
            <p:nvPr/>
          </p:nvSpPr>
          <p:spPr>
            <a:xfrm flipH="false" flipV="false">
              <a:off x="0" y="0"/>
              <a:ext cx="4043428" cy="2274268"/>
            </a:xfrm>
            <a:custGeom>
              <a:avLst/>
              <a:gdLst/>
              <a:ahLst/>
              <a:cxnLst/>
              <a:rect r="r" b="b" t="t" l="l"/>
              <a:pathLst>
                <a:path h="2274268" w="4043428">
                  <a:moveTo>
                    <a:pt x="36102" y="0"/>
                  </a:moveTo>
                  <a:lnTo>
                    <a:pt x="4007326" y="0"/>
                  </a:lnTo>
                  <a:cubicBezTo>
                    <a:pt x="4027265" y="0"/>
                    <a:pt x="4043428" y="16163"/>
                    <a:pt x="4043428" y="36102"/>
                  </a:cubicBezTo>
                  <a:lnTo>
                    <a:pt x="4043428" y="2238166"/>
                  </a:lnTo>
                  <a:cubicBezTo>
                    <a:pt x="4043428" y="2247741"/>
                    <a:pt x="4039624" y="2256924"/>
                    <a:pt x="4032854" y="2263694"/>
                  </a:cubicBezTo>
                  <a:cubicBezTo>
                    <a:pt x="4026084" y="2270465"/>
                    <a:pt x="4016901" y="2274268"/>
                    <a:pt x="4007326" y="2274268"/>
                  </a:cubicBezTo>
                  <a:lnTo>
                    <a:pt x="36102" y="2274268"/>
                  </a:lnTo>
                  <a:cubicBezTo>
                    <a:pt x="16163" y="2274268"/>
                    <a:pt x="0" y="2258105"/>
                    <a:pt x="0" y="2238166"/>
                  </a:cubicBezTo>
                  <a:lnTo>
                    <a:pt x="0" y="36102"/>
                  </a:lnTo>
                  <a:cubicBezTo>
                    <a:pt x="0" y="26527"/>
                    <a:pt x="3804" y="17344"/>
                    <a:pt x="10574" y="10574"/>
                  </a:cubicBezTo>
                  <a:cubicBezTo>
                    <a:pt x="17344" y="3804"/>
                    <a:pt x="26527" y="0"/>
                    <a:pt x="36102" y="0"/>
                  </a:cubicBezTo>
                  <a:close/>
                </a:path>
              </a:pathLst>
            </a:custGeom>
            <a:solidFill>
              <a:srgbClr val="FFFFFF"/>
            </a:solidFill>
          </p:spPr>
        </p:sp>
        <p:sp>
          <p:nvSpPr>
            <p:cNvPr name="TextBox 8" id="8"/>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sp>
        <p:nvSpPr>
          <p:cNvPr name="TextBox 9" id="9"/>
          <p:cNvSpPr txBox="true"/>
          <p:nvPr/>
        </p:nvSpPr>
        <p:spPr>
          <a:xfrm rot="0">
            <a:off x="0" y="228600"/>
            <a:ext cx="15842516" cy="695477"/>
          </a:xfrm>
          <a:prstGeom prst="rect">
            <a:avLst/>
          </a:prstGeom>
        </p:spPr>
        <p:txBody>
          <a:bodyPr anchor="t" rtlCol="false" tIns="0" lIns="0" bIns="0" rIns="0">
            <a:spAutoFit/>
          </a:bodyPr>
          <a:lstStyle/>
          <a:p>
            <a:pPr>
              <a:lnSpc>
                <a:spcPts val="5255"/>
              </a:lnSpc>
            </a:pPr>
            <a:r>
              <a:rPr lang="en-US" sz="5255">
                <a:solidFill>
                  <a:srgbClr val="FFFFFF"/>
                </a:solidFill>
                <a:latin typeface="Open Sans Bold"/>
              </a:rPr>
              <a:t>KEY VARIABLES FOR LIFE EXPECTANCY</a:t>
            </a:r>
          </a:p>
        </p:txBody>
      </p:sp>
      <p:grpSp>
        <p:nvGrpSpPr>
          <p:cNvPr name="Group 10" id="10"/>
          <p:cNvGrpSpPr/>
          <p:nvPr/>
        </p:nvGrpSpPr>
        <p:grpSpPr>
          <a:xfrm rot="0">
            <a:off x="257151" y="3911359"/>
            <a:ext cx="3086100" cy="1179341"/>
            <a:chOff x="0" y="0"/>
            <a:chExt cx="812800" cy="310608"/>
          </a:xfrm>
        </p:grpSpPr>
        <p:sp>
          <p:nvSpPr>
            <p:cNvPr name="Freeform 11" id="11"/>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UNDER FIVE DEATHS</a:t>
              </a:r>
            </a:p>
          </p:txBody>
        </p:sp>
      </p:grpSp>
      <p:grpSp>
        <p:nvGrpSpPr>
          <p:cNvPr name="Group 13" id="13"/>
          <p:cNvGrpSpPr/>
          <p:nvPr/>
        </p:nvGrpSpPr>
        <p:grpSpPr>
          <a:xfrm rot="0">
            <a:off x="3577459" y="3911359"/>
            <a:ext cx="3086100" cy="1179341"/>
            <a:chOff x="0" y="0"/>
            <a:chExt cx="812800" cy="310608"/>
          </a:xfrm>
        </p:grpSpPr>
        <p:sp>
          <p:nvSpPr>
            <p:cNvPr name="Freeform 14" id="14"/>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ALCOHOL CONSUMPTION</a:t>
              </a:r>
            </a:p>
          </p:txBody>
        </p:sp>
      </p:grpSp>
      <p:grpSp>
        <p:nvGrpSpPr>
          <p:cNvPr name="Group 16" id="16"/>
          <p:cNvGrpSpPr/>
          <p:nvPr/>
        </p:nvGrpSpPr>
        <p:grpSpPr>
          <a:xfrm rot="0">
            <a:off x="6901684" y="3911359"/>
            <a:ext cx="3086100" cy="1179341"/>
            <a:chOff x="0" y="0"/>
            <a:chExt cx="812800" cy="310608"/>
          </a:xfrm>
        </p:grpSpPr>
        <p:sp>
          <p:nvSpPr>
            <p:cNvPr name="Freeform 17" id="17"/>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BMI</a:t>
              </a:r>
            </a:p>
          </p:txBody>
        </p:sp>
      </p:grpSp>
      <p:grpSp>
        <p:nvGrpSpPr>
          <p:cNvPr name="Group 19" id="19"/>
          <p:cNvGrpSpPr/>
          <p:nvPr/>
        </p:nvGrpSpPr>
        <p:grpSpPr>
          <a:xfrm rot="0">
            <a:off x="10225909" y="3911359"/>
            <a:ext cx="3086100" cy="1179341"/>
            <a:chOff x="0" y="0"/>
            <a:chExt cx="812800" cy="310608"/>
          </a:xfrm>
        </p:grpSpPr>
        <p:sp>
          <p:nvSpPr>
            <p:cNvPr name="Freeform 20" id="20"/>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HIV/AIDS</a:t>
              </a:r>
            </a:p>
          </p:txBody>
        </p:sp>
      </p:grpSp>
      <p:grpSp>
        <p:nvGrpSpPr>
          <p:cNvPr name="Group 22" id="22"/>
          <p:cNvGrpSpPr/>
          <p:nvPr/>
        </p:nvGrpSpPr>
        <p:grpSpPr>
          <a:xfrm rot="0">
            <a:off x="257151" y="7966104"/>
            <a:ext cx="3086100" cy="1179341"/>
            <a:chOff x="0" y="0"/>
            <a:chExt cx="812800" cy="310608"/>
          </a:xfrm>
        </p:grpSpPr>
        <p:sp>
          <p:nvSpPr>
            <p:cNvPr name="Freeform 23" id="23"/>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HEPATITIS B</a:t>
              </a:r>
            </a:p>
          </p:txBody>
        </p:sp>
      </p:grpSp>
      <p:grpSp>
        <p:nvGrpSpPr>
          <p:cNvPr name="Group 25" id="25"/>
          <p:cNvGrpSpPr/>
          <p:nvPr/>
        </p:nvGrpSpPr>
        <p:grpSpPr>
          <a:xfrm rot="0">
            <a:off x="3577459" y="7966104"/>
            <a:ext cx="3086100" cy="1179341"/>
            <a:chOff x="0" y="0"/>
            <a:chExt cx="812800" cy="310608"/>
          </a:xfrm>
        </p:grpSpPr>
        <p:sp>
          <p:nvSpPr>
            <p:cNvPr name="Freeform 26" id="2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MEASLES</a:t>
              </a:r>
            </a:p>
          </p:txBody>
        </p:sp>
      </p:grpSp>
      <p:grpSp>
        <p:nvGrpSpPr>
          <p:cNvPr name="Group 28" id="28"/>
          <p:cNvGrpSpPr/>
          <p:nvPr/>
        </p:nvGrpSpPr>
        <p:grpSpPr>
          <a:xfrm rot="0">
            <a:off x="6901684" y="7966104"/>
            <a:ext cx="3086100" cy="1179341"/>
            <a:chOff x="0" y="0"/>
            <a:chExt cx="812800" cy="310608"/>
          </a:xfrm>
        </p:grpSpPr>
        <p:sp>
          <p:nvSpPr>
            <p:cNvPr name="Freeform 29" id="29"/>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POLIO</a:t>
              </a:r>
            </a:p>
          </p:txBody>
        </p:sp>
      </p:grpSp>
      <p:grpSp>
        <p:nvGrpSpPr>
          <p:cNvPr name="Group 31" id="31"/>
          <p:cNvGrpSpPr/>
          <p:nvPr/>
        </p:nvGrpSpPr>
        <p:grpSpPr>
          <a:xfrm rot="0">
            <a:off x="10225909" y="7966104"/>
            <a:ext cx="3086100" cy="1179341"/>
            <a:chOff x="0" y="0"/>
            <a:chExt cx="812800" cy="310608"/>
          </a:xfrm>
        </p:grpSpPr>
        <p:sp>
          <p:nvSpPr>
            <p:cNvPr name="Freeform 32" id="32"/>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DIPHTHERIA</a:t>
              </a:r>
            </a:p>
          </p:txBody>
        </p:sp>
      </p:grpSp>
      <p:grpSp>
        <p:nvGrpSpPr>
          <p:cNvPr name="Group 34" id="34"/>
          <p:cNvGrpSpPr/>
          <p:nvPr/>
        </p:nvGrpSpPr>
        <p:grpSpPr>
          <a:xfrm rot="0">
            <a:off x="257151" y="5938425"/>
            <a:ext cx="3086100" cy="1179341"/>
            <a:chOff x="0" y="0"/>
            <a:chExt cx="812800" cy="310608"/>
          </a:xfrm>
        </p:grpSpPr>
        <p:sp>
          <p:nvSpPr>
            <p:cNvPr name="Freeform 35" id="35"/>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GDP PER CAPITA</a:t>
              </a:r>
            </a:p>
          </p:txBody>
        </p:sp>
      </p:grpSp>
      <p:grpSp>
        <p:nvGrpSpPr>
          <p:cNvPr name="Group 37" id="37"/>
          <p:cNvGrpSpPr/>
          <p:nvPr/>
        </p:nvGrpSpPr>
        <p:grpSpPr>
          <a:xfrm rot="0">
            <a:off x="3577459" y="5938425"/>
            <a:ext cx="3086100" cy="1179341"/>
            <a:chOff x="0" y="0"/>
            <a:chExt cx="812800" cy="310608"/>
          </a:xfrm>
        </p:grpSpPr>
        <p:sp>
          <p:nvSpPr>
            <p:cNvPr name="Freeform 38" id="38"/>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POPULATION</a:t>
              </a:r>
            </a:p>
          </p:txBody>
        </p:sp>
      </p:grpSp>
      <p:grpSp>
        <p:nvGrpSpPr>
          <p:cNvPr name="Group 40" id="40"/>
          <p:cNvGrpSpPr/>
          <p:nvPr/>
        </p:nvGrpSpPr>
        <p:grpSpPr>
          <a:xfrm rot="0">
            <a:off x="6901684" y="5938425"/>
            <a:ext cx="3086100" cy="1179341"/>
            <a:chOff x="0" y="0"/>
            <a:chExt cx="812800" cy="310608"/>
          </a:xfrm>
        </p:grpSpPr>
        <p:sp>
          <p:nvSpPr>
            <p:cNvPr name="Freeform 41" id="41"/>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2" id="42"/>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THINNESS</a:t>
              </a:r>
            </a:p>
          </p:txBody>
        </p:sp>
      </p:grpSp>
      <p:grpSp>
        <p:nvGrpSpPr>
          <p:cNvPr name="Group 43" id="43"/>
          <p:cNvGrpSpPr/>
          <p:nvPr/>
        </p:nvGrpSpPr>
        <p:grpSpPr>
          <a:xfrm rot="0">
            <a:off x="10225909" y="5938425"/>
            <a:ext cx="3086100" cy="1179341"/>
            <a:chOff x="0" y="0"/>
            <a:chExt cx="812800" cy="310608"/>
          </a:xfrm>
        </p:grpSpPr>
        <p:sp>
          <p:nvSpPr>
            <p:cNvPr name="Freeform 44" id="44"/>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5" id="45"/>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SCHOOLING</a:t>
              </a:r>
            </a:p>
          </p:txBody>
        </p:sp>
      </p:grpSp>
      <p:grpSp>
        <p:nvGrpSpPr>
          <p:cNvPr name="Group 46" id="46"/>
          <p:cNvGrpSpPr/>
          <p:nvPr/>
        </p:nvGrpSpPr>
        <p:grpSpPr>
          <a:xfrm rot="0">
            <a:off x="257151" y="1884292"/>
            <a:ext cx="3086100" cy="1179341"/>
            <a:chOff x="0" y="0"/>
            <a:chExt cx="812800" cy="310608"/>
          </a:xfrm>
        </p:grpSpPr>
        <p:sp>
          <p:nvSpPr>
            <p:cNvPr name="Freeform 47" id="47"/>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8" id="4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REGION</a:t>
              </a:r>
            </a:p>
          </p:txBody>
        </p:sp>
      </p:grpSp>
      <p:grpSp>
        <p:nvGrpSpPr>
          <p:cNvPr name="Group 49" id="49"/>
          <p:cNvGrpSpPr/>
          <p:nvPr/>
        </p:nvGrpSpPr>
        <p:grpSpPr>
          <a:xfrm rot="0">
            <a:off x="3577459" y="1884292"/>
            <a:ext cx="3086100" cy="1179341"/>
            <a:chOff x="0" y="0"/>
            <a:chExt cx="812800" cy="310608"/>
          </a:xfrm>
        </p:grpSpPr>
        <p:sp>
          <p:nvSpPr>
            <p:cNvPr name="Freeform 50" id="50"/>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51" id="5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ECONOMIC STATUS</a:t>
              </a:r>
            </a:p>
          </p:txBody>
        </p:sp>
      </p:grpSp>
      <p:grpSp>
        <p:nvGrpSpPr>
          <p:cNvPr name="Group 52" id="52"/>
          <p:cNvGrpSpPr/>
          <p:nvPr/>
        </p:nvGrpSpPr>
        <p:grpSpPr>
          <a:xfrm rot="0">
            <a:off x="6901684" y="1884292"/>
            <a:ext cx="3086100" cy="1179341"/>
            <a:chOff x="0" y="0"/>
            <a:chExt cx="812800" cy="310608"/>
          </a:xfrm>
        </p:grpSpPr>
        <p:sp>
          <p:nvSpPr>
            <p:cNvPr name="Freeform 53" id="53"/>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54" id="5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ADULT MORTALITY</a:t>
              </a:r>
            </a:p>
          </p:txBody>
        </p:sp>
      </p:grpSp>
      <p:grpSp>
        <p:nvGrpSpPr>
          <p:cNvPr name="Group 55" id="55"/>
          <p:cNvGrpSpPr/>
          <p:nvPr/>
        </p:nvGrpSpPr>
        <p:grpSpPr>
          <a:xfrm rot="0">
            <a:off x="10225909" y="1884292"/>
            <a:ext cx="3086100" cy="1179341"/>
            <a:chOff x="0" y="0"/>
            <a:chExt cx="812800" cy="310608"/>
          </a:xfrm>
        </p:grpSpPr>
        <p:sp>
          <p:nvSpPr>
            <p:cNvPr name="Freeform 56" id="5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57" id="5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INFANT DEATHS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74995"/>
            <a:ext cx="18595185" cy="9225518"/>
          </a:xfrm>
          <a:prstGeom prst="rect">
            <a:avLst/>
          </a:prstGeom>
        </p:spPr>
      </p:pic>
      <p:grpSp>
        <p:nvGrpSpPr>
          <p:cNvPr name="Group 3" id="3"/>
          <p:cNvGrpSpPr/>
          <p:nvPr/>
        </p:nvGrpSpPr>
        <p:grpSpPr>
          <a:xfrm rot="0">
            <a:off x="-800026" y="1028700"/>
            <a:ext cx="15468792" cy="9189527"/>
            <a:chOff x="0" y="0"/>
            <a:chExt cx="4166678" cy="2475294"/>
          </a:xfrm>
        </p:grpSpPr>
        <p:sp>
          <p:nvSpPr>
            <p:cNvPr name="Freeform 4" id="4"/>
            <p:cNvSpPr/>
            <p:nvPr/>
          </p:nvSpPr>
          <p:spPr>
            <a:xfrm flipH="false" flipV="false">
              <a:off x="0" y="0"/>
              <a:ext cx="4166678" cy="2475293"/>
            </a:xfrm>
            <a:custGeom>
              <a:avLst/>
              <a:gdLst/>
              <a:ahLst/>
              <a:cxnLst/>
              <a:rect r="r" b="b" t="t" l="l"/>
              <a:pathLst>
                <a:path h="2475293" w="4166678">
                  <a:moveTo>
                    <a:pt x="35034" y="0"/>
                  </a:moveTo>
                  <a:lnTo>
                    <a:pt x="4131644" y="0"/>
                  </a:lnTo>
                  <a:cubicBezTo>
                    <a:pt x="4150993" y="0"/>
                    <a:pt x="4166678" y="15685"/>
                    <a:pt x="4166678" y="35034"/>
                  </a:cubicBezTo>
                  <a:lnTo>
                    <a:pt x="4166678" y="2440259"/>
                  </a:lnTo>
                  <a:cubicBezTo>
                    <a:pt x="4166678" y="2449551"/>
                    <a:pt x="4162987" y="2458462"/>
                    <a:pt x="4156417" y="2465032"/>
                  </a:cubicBezTo>
                  <a:cubicBezTo>
                    <a:pt x="4149847" y="2471602"/>
                    <a:pt x="4140936" y="2475293"/>
                    <a:pt x="4131644" y="2475293"/>
                  </a:cubicBezTo>
                  <a:lnTo>
                    <a:pt x="35034" y="2475293"/>
                  </a:lnTo>
                  <a:cubicBezTo>
                    <a:pt x="25742" y="2475293"/>
                    <a:pt x="16831" y="2471602"/>
                    <a:pt x="10261" y="2465032"/>
                  </a:cubicBezTo>
                  <a:cubicBezTo>
                    <a:pt x="3691" y="2458462"/>
                    <a:pt x="0" y="2449551"/>
                    <a:pt x="0" y="2440259"/>
                  </a:cubicBezTo>
                  <a:lnTo>
                    <a:pt x="0" y="35034"/>
                  </a:lnTo>
                  <a:cubicBezTo>
                    <a:pt x="0" y="25742"/>
                    <a:pt x="3691" y="16831"/>
                    <a:pt x="10261" y="10261"/>
                  </a:cubicBezTo>
                  <a:cubicBezTo>
                    <a:pt x="16831" y="3691"/>
                    <a:pt x="25742" y="0"/>
                    <a:pt x="35034" y="0"/>
                  </a:cubicBezTo>
                  <a:close/>
                </a:path>
              </a:pathLst>
            </a:custGeom>
            <a:solidFill>
              <a:srgbClr val="000000">
                <a:alpha val="0"/>
              </a:srgbClr>
            </a:solidFill>
            <a:ln w="19050">
              <a:solidFill>
                <a:srgbClr val="FFFFFF"/>
              </a:solidFill>
            </a:ln>
          </p:spPr>
        </p:sp>
        <p:sp>
          <p:nvSpPr>
            <p:cNvPr name="TextBox 5" id="5"/>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grpSp>
        <p:nvGrpSpPr>
          <p:cNvPr name="Group 6" id="6"/>
          <p:cNvGrpSpPr/>
          <p:nvPr/>
        </p:nvGrpSpPr>
        <p:grpSpPr>
          <a:xfrm rot="0">
            <a:off x="-571244" y="1385301"/>
            <a:ext cx="15011227" cy="8443221"/>
            <a:chOff x="0" y="0"/>
            <a:chExt cx="4043428" cy="2274268"/>
          </a:xfrm>
        </p:grpSpPr>
        <p:sp>
          <p:nvSpPr>
            <p:cNvPr name="Freeform 7" id="7"/>
            <p:cNvSpPr/>
            <p:nvPr/>
          </p:nvSpPr>
          <p:spPr>
            <a:xfrm flipH="false" flipV="false">
              <a:off x="0" y="0"/>
              <a:ext cx="4043428" cy="2274268"/>
            </a:xfrm>
            <a:custGeom>
              <a:avLst/>
              <a:gdLst/>
              <a:ahLst/>
              <a:cxnLst/>
              <a:rect r="r" b="b" t="t" l="l"/>
              <a:pathLst>
                <a:path h="2274268" w="4043428">
                  <a:moveTo>
                    <a:pt x="36102" y="0"/>
                  </a:moveTo>
                  <a:lnTo>
                    <a:pt x="4007326" y="0"/>
                  </a:lnTo>
                  <a:cubicBezTo>
                    <a:pt x="4027265" y="0"/>
                    <a:pt x="4043428" y="16163"/>
                    <a:pt x="4043428" y="36102"/>
                  </a:cubicBezTo>
                  <a:lnTo>
                    <a:pt x="4043428" y="2238166"/>
                  </a:lnTo>
                  <a:cubicBezTo>
                    <a:pt x="4043428" y="2247741"/>
                    <a:pt x="4039624" y="2256924"/>
                    <a:pt x="4032854" y="2263694"/>
                  </a:cubicBezTo>
                  <a:cubicBezTo>
                    <a:pt x="4026084" y="2270465"/>
                    <a:pt x="4016901" y="2274268"/>
                    <a:pt x="4007326" y="2274268"/>
                  </a:cubicBezTo>
                  <a:lnTo>
                    <a:pt x="36102" y="2274268"/>
                  </a:lnTo>
                  <a:cubicBezTo>
                    <a:pt x="16163" y="2274268"/>
                    <a:pt x="0" y="2258105"/>
                    <a:pt x="0" y="2238166"/>
                  </a:cubicBezTo>
                  <a:lnTo>
                    <a:pt x="0" y="36102"/>
                  </a:lnTo>
                  <a:cubicBezTo>
                    <a:pt x="0" y="26527"/>
                    <a:pt x="3804" y="17344"/>
                    <a:pt x="10574" y="10574"/>
                  </a:cubicBezTo>
                  <a:cubicBezTo>
                    <a:pt x="17344" y="3804"/>
                    <a:pt x="26527" y="0"/>
                    <a:pt x="36102" y="0"/>
                  </a:cubicBezTo>
                  <a:close/>
                </a:path>
              </a:pathLst>
            </a:custGeom>
            <a:solidFill>
              <a:srgbClr val="FFFFFF"/>
            </a:solidFill>
          </p:spPr>
        </p:sp>
        <p:sp>
          <p:nvSpPr>
            <p:cNvPr name="TextBox 8" id="8"/>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grpSp>
        <p:nvGrpSpPr>
          <p:cNvPr name="Group 9" id="9"/>
          <p:cNvGrpSpPr/>
          <p:nvPr/>
        </p:nvGrpSpPr>
        <p:grpSpPr>
          <a:xfrm rot="0">
            <a:off x="257151" y="3911359"/>
            <a:ext cx="3086100" cy="1179341"/>
            <a:chOff x="0" y="0"/>
            <a:chExt cx="812800" cy="310608"/>
          </a:xfrm>
        </p:grpSpPr>
        <p:sp>
          <p:nvSpPr>
            <p:cNvPr name="Freeform 10" id="10"/>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a:ln w="76200">
              <a:solidFill>
                <a:srgbClr val="FF5757"/>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UNDER FIVE DEATHS</a:t>
              </a:r>
            </a:p>
          </p:txBody>
        </p:sp>
      </p:grpSp>
      <p:grpSp>
        <p:nvGrpSpPr>
          <p:cNvPr name="Group 12" id="12"/>
          <p:cNvGrpSpPr/>
          <p:nvPr/>
        </p:nvGrpSpPr>
        <p:grpSpPr>
          <a:xfrm rot="0">
            <a:off x="3577459" y="3911359"/>
            <a:ext cx="3086100" cy="1179341"/>
            <a:chOff x="0" y="0"/>
            <a:chExt cx="812800" cy="310608"/>
          </a:xfrm>
        </p:grpSpPr>
        <p:sp>
          <p:nvSpPr>
            <p:cNvPr name="Freeform 13" id="13"/>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ALCOHOL CONSUMPTION</a:t>
              </a:r>
            </a:p>
          </p:txBody>
        </p:sp>
      </p:grpSp>
      <p:grpSp>
        <p:nvGrpSpPr>
          <p:cNvPr name="Group 15" id="15"/>
          <p:cNvGrpSpPr/>
          <p:nvPr/>
        </p:nvGrpSpPr>
        <p:grpSpPr>
          <a:xfrm rot="0">
            <a:off x="6901684" y="3911359"/>
            <a:ext cx="3086100" cy="1179341"/>
            <a:chOff x="0" y="0"/>
            <a:chExt cx="812800" cy="310608"/>
          </a:xfrm>
        </p:grpSpPr>
        <p:sp>
          <p:nvSpPr>
            <p:cNvPr name="Freeform 16" id="1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BMI</a:t>
              </a:r>
            </a:p>
          </p:txBody>
        </p:sp>
      </p:grpSp>
      <p:grpSp>
        <p:nvGrpSpPr>
          <p:cNvPr name="Group 18" id="18"/>
          <p:cNvGrpSpPr/>
          <p:nvPr/>
        </p:nvGrpSpPr>
        <p:grpSpPr>
          <a:xfrm rot="0">
            <a:off x="10225909" y="3911359"/>
            <a:ext cx="3086100" cy="1179341"/>
            <a:chOff x="0" y="0"/>
            <a:chExt cx="812800" cy="310608"/>
          </a:xfrm>
        </p:grpSpPr>
        <p:sp>
          <p:nvSpPr>
            <p:cNvPr name="Freeform 19" id="19"/>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HIV/AIDS</a:t>
              </a:r>
            </a:p>
          </p:txBody>
        </p:sp>
      </p:grpSp>
      <p:grpSp>
        <p:nvGrpSpPr>
          <p:cNvPr name="Group 21" id="21"/>
          <p:cNvGrpSpPr/>
          <p:nvPr/>
        </p:nvGrpSpPr>
        <p:grpSpPr>
          <a:xfrm rot="0">
            <a:off x="257151" y="7966104"/>
            <a:ext cx="13054858" cy="1179341"/>
            <a:chOff x="0" y="0"/>
            <a:chExt cx="17406477" cy="1572455"/>
          </a:xfrm>
        </p:grpSpPr>
        <p:grpSp>
          <p:nvGrpSpPr>
            <p:cNvPr name="Group 22" id="22"/>
            <p:cNvGrpSpPr/>
            <p:nvPr/>
          </p:nvGrpSpPr>
          <p:grpSpPr>
            <a:xfrm rot="0">
              <a:off x="0" y="0"/>
              <a:ext cx="4114800" cy="1572455"/>
              <a:chOff x="0" y="0"/>
              <a:chExt cx="812800" cy="310608"/>
            </a:xfrm>
          </p:grpSpPr>
          <p:sp>
            <p:nvSpPr>
              <p:cNvPr name="Freeform 23" id="23"/>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HEPATITIS B</a:t>
                </a:r>
              </a:p>
            </p:txBody>
          </p:sp>
        </p:grpSp>
        <p:grpSp>
          <p:nvGrpSpPr>
            <p:cNvPr name="Group 25" id="25"/>
            <p:cNvGrpSpPr/>
            <p:nvPr/>
          </p:nvGrpSpPr>
          <p:grpSpPr>
            <a:xfrm rot="0">
              <a:off x="4427077" y="0"/>
              <a:ext cx="4114800" cy="1572455"/>
              <a:chOff x="0" y="0"/>
              <a:chExt cx="812800" cy="310608"/>
            </a:xfrm>
          </p:grpSpPr>
          <p:sp>
            <p:nvSpPr>
              <p:cNvPr name="Freeform 26" id="2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MEASLES</a:t>
                </a:r>
              </a:p>
            </p:txBody>
          </p:sp>
        </p:grpSp>
        <p:grpSp>
          <p:nvGrpSpPr>
            <p:cNvPr name="Group 28" id="28"/>
            <p:cNvGrpSpPr/>
            <p:nvPr/>
          </p:nvGrpSpPr>
          <p:grpSpPr>
            <a:xfrm rot="0">
              <a:off x="8859377" y="0"/>
              <a:ext cx="4114800" cy="1572455"/>
              <a:chOff x="0" y="0"/>
              <a:chExt cx="812800" cy="310608"/>
            </a:xfrm>
          </p:grpSpPr>
          <p:sp>
            <p:nvSpPr>
              <p:cNvPr name="Freeform 29" id="29"/>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POLIO</a:t>
                </a:r>
              </a:p>
            </p:txBody>
          </p:sp>
        </p:grpSp>
        <p:grpSp>
          <p:nvGrpSpPr>
            <p:cNvPr name="Group 31" id="31"/>
            <p:cNvGrpSpPr/>
            <p:nvPr/>
          </p:nvGrpSpPr>
          <p:grpSpPr>
            <a:xfrm rot="0">
              <a:off x="13291677" y="0"/>
              <a:ext cx="4114800" cy="1572455"/>
              <a:chOff x="0" y="0"/>
              <a:chExt cx="812800" cy="310608"/>
            </a:xfrm>
          </p:grpSpPr>
          <p:sp>
            <p:nvSpPr>
              <p:cNvPr name="Freeform 32" id="32"/>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DIPHTHERIA</a:t>
                </a:r>
              </a:p>
            </p:txBody>
          </p:sp>
        </p:grpSp>
      </p:grpSp>
      <p:grpSp>
        <p:nvGrpSpPr>
          <p:cNvPr name="Group 34" id="34"/>
          <p:cNvGrpSpPr/>
          <p:nvPr/>
        </p:nvGrpSpPr>
        <p:grpSpPr>
          <a:xfrm rot="0">
            <a:off x="257151" y="5938425"/>
            <a:ext cx="13054858" cy="1179341"/>
            <a:chOff x="0" y="0"/>
            <a:chExt cx="17406477" cy="1572455"/>
          </a:xfrm>
        </p:grpSpPr>
        <p:grpSp>
          <p:nvGrpSpPr>
            <p:cNvPr name="Group 35" id="35"/>
            <p:cNvGrpSpPr/>
            <p:nvPr/>
          </p:nvGrpSpPr>
          <p:grpSpPr>
            <a:xfrm rot="0">
              <a:off x="0" y="0"/>
              <a:ext cx="4114800" cy="1572455"/>
              <a:chOff x="0" y="0"/>
              <a:chExt cx="812800" cy="310608"/>
            </a:xfrm>
          </p:grpSpPr>
          <p:sp>
            <p:nvSpPr>
              <p:cNvPr name="Freeform 36" id="36"/>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GDP PER CAPITA</a:t>
                </a:r>
              </a:p>
            </p:txBody>
          </p:sp>
        </p:grpSp>
        <p:grpSp>
          <p:nvGrpSpPr>
            <p:cNvPr name="Group 38" id="38"/>
            <p:cNvGrpSpPr/>
            <p:nvPr/>
          </p:nvGrpSpPr>
          <p:grpSpPr>
            <a:xfrm rot="0">
              <a:off x="4427077" y="0"/>
              <a:ext cx="4114800" cy="1572455"/>
              <a:chOff x="0" y="0"/>
              <a:chExt cx="812800" cy="310608"/>
            </a:xfrm>
          </p:grpSpPr>
          <p:sp>
            <p:nvSpPr>
              <p:cNvPr name="Freeform 39" id="39"/>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POPULATION</a:t>
                </a:r>
              </a:p>
            </p:txBody>
          </p:sp>
        </p:grpSp>
        <p:grpSp>
          <p:nvGrpSpPr>
            <p:cNvPr name="Group 41" id="41"/>
            <p:cNvGrpSpPr/>
            <p:nvPr/>
          </p:nvGrpSpPr>
          <p:grpSpPr>
            <a:xfrm rot="0">
              <a:off x="8859377" y="0"/>
              <a:ext cx="4114800" cy="1572455"/>
              <a:chOff x="0" y="0"/>
              <a:chExt cx="812800" cy="310608"/>
            </a:xfrm>
          </p:grpSpPr>
          <p:sp>
            <p:nvSpPr>
              <p:cNvPr name="Freeform 42" id="42"/>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3" id="43"/>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THINNESS</a:t>
                </a:r>
              </a:p>
            </p:txBody>
          </p:sp>
        </p:grpSp>
        <p:grpSp>
          <p:nvGrpSpPr>
            <p:cNvPr name="Group 44" id="44"/>
            <p:cNvGrpSpPr/>
            <p:nvPr/>
          </p:nvGrpSpPr>
          <p:grpSpPr>
            <a:xfrm rot="0">
              <a:off x="13291677" y="0"/>
              <a:ext cx="4114800" cy="1572455"/>
              <a:chOff x="0" y="0"/>
              <a:chExt cx="812800" cy="310608"/>
            </a:xfrm>
          </p:grpSpPr>
          <p:sp>
            <p:nvSpPr>
              <p:cNvPr name="Freeform 45" id="45"/>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6" id="46"/>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SCHOOLING</a:t>
                </a:r>
              </a:p>
            </p:txBody>
          </p:sp>
        </p:grpSp>
      </p:grpSp>
      <p:grpSp>
        <p:nvGrpSpPr>
          <p:cNvPr name="Group 47" id="47"/>
          <p:cNvGrpSpPr/>
          <p:nvPr/>
        </p:nvGrpSpPr>
        <p:grpSpPr>
          <a:xfrm rot="0">
            <a:off x="257151" y="1884292"/>
            <a:ext cx="3086100" cy="1179341"/>
            <a:chOff x="0" y="0"/>
            <a:chExt cx="812800" cy="310608"/>
          </a:xfrm>
        </p:grpSpPr>
        <p:sp>
          <p:nvSpPr>
            <p:cNvPr name="Freeform 48" id="48"/>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49" id="49"/>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REGION</a:t>
              </a:r>
            </a:p>
          </p:txBody>
        </p:sp>
      </p:grpSp>
      <p:grpSp>
        <p:nvGrpSpPr>
          <p:cNvPr name="Group 50" id="50"/>
          <p:cNvGrpSpPr/>
          <p:nvPr/>
        </p:nvGrpSpPr>
        <p:grpSpPr>
          <a:xfrm rot="0">
            <a:off x="3577459" y="1884292"/>
            <a:ext cx="3086100" cy="1179341"/>
            <a:chOff x="0" y="0"/>
            <a:chExt cx="812800" cy="310608"/>
          </a:xfrm>
        </p:grpSpPr>
        <p:sp>
          <p:nvSpPr>
            <p:cNvPr name="Freeform 51" id="51"/>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52" id="52"/>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ECONOMIC STATUS</a:t>
              </a:r>
            </a:p>
          </p:txBody>
        </p:sp>
      </p:grpSp>
      <p:grpSp>
        <p:nvGrpSpPr>
          <p:cNvPr name="Group 53" id="53"/>
          <p:cNvGrpSpPr/>
          <p:nvPr/>
        </p:nvGrpSpPr>
        <p:grpSpPr>
          <a:xfrm rot="0">
            <a:off x="6901684" y="1884292"/>
            <a:ext cx="3086100" cy="1179341"/>
            <a:chOff x="0" y="0"/>
            <a:chExt cx="812800" cy="310608"/>
          </a:xfrm>
        </p:grpSpPr>
        <p:sp>
          <p:nvSpPr>
            <p:cNvPr name="Freeform 54" id="54"/>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p:spPr>
        </p:sp>
        <p:sp>
          <p:nvSpPr>
            <p:cNvPr name="TextBox 55" id="55"/>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ADULT MORTALITY</a:t>
              </a:r>
            </a:p>
          </p:txBody>
        </p:sp>
      </p:grpSp>
      <p:grpSp>
        <p:nvGrpSpPr>
          <p:cNvPr name="Group 56" id="56"/>
          <p:cNvGrpSpPr/>
          <p:nvPr/>
        </p:nvGrpSpPr>
        <p:grpSpPr>
          <a:xfrm rot="0">
            <a:off x="10225909" y="1884292"/>
            <a:ext cx="3086100" cy="1179341"/>
            <a:chOff x="0" y="0"/>
            <a:chExt cx="812800" cy="310608"/>
          </a:xfrm>
        </p:grpSpPr>
        <p:sp>
          <p:nvSpPr>
            <p:cNvPr name="Freeform 57" id="57"/>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776C0"/>
            </a:solidFill>
            <a:ln w="76200">
              <a:solidFill>
                <a:srgbClr val="FF5757"/>
              </a:solidFill>
            </a:ln>
          </p:spPr>
        </p:sp>
        <p:sp>
          <p:nvSpPr>
            <p:cNvPr name="TextBox 58" id="5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INFANT DEATHS</a:t>
              </a:r>
            </a:p>
          </p:txBody>
        </p:sp>
      </p:grpSp>
      <p:grpSp>
        <p:nvGrpSpPr>
          <p:cNvPr name="Group 59" id="59"/>
          <p:cNvGrpSpPr/>
          <p:nvPr/>
        </p:nvGrpSpPr>
        <p:grpSpPr>
          <a:xfrm rot="0">
            <a:off x="14942957" y="7966104"/>
            <a:ext cx="3086100" cy="1179341"/>
            <a:chOff x="0" y="0"/>
            <a:chExt cx="812800" cy="310608"/>
          </a:xfrm>
        </p:grpSpPr>
        <p:sp>
          <p:nvSpPr>
            <p:cNvPr name="Freeform 60" id="60"/>
            <p:cNvSpPr/>
            <p:nvPr/>
          </p:nvSpPr>
          <p:spPr>
            <a:xfrm flipH="false" flipV="false">
              <a:off x="0" y="0"/>
              <a:ext cx="812800" cy="310608"/>
            </a:xfrm>
            <a:custGeom>
              <a:avLst/>
              <a:gdLst/>
              <a:ahLst/>
              <a:cxnLst/>
              <a:rect r="r" b="b" t="t" l="l"/>
              <a:pathLst>
                <a:path h="310608" w="812800">
                  <a:moveTo>
                    <a:pt x="127941" y="0"/>
                  </a:moveTo>
                  <a:lnTo>
                    <a:pt x="684859" y="0"/>
                  </a:lnTo>
                  <a:cubicBezTo>
                    <a:pt x="718791" y="0"/>
                    <a:pt x="751333" y="13479"/>
                    <a:pt x="775327" y="37473"/>
                  </a:cubicBezTo>
                  <a:cubicBezTo>
                    <a:pt x="799321" y="61467"/>
                    <a:pt x="812800" y="94009"/>
                    <a:pt x="812800" y="127941"/>
                  </a:cubicBezTo>
                  <a:lnTo>
                    <a:pt x="812800" y="182668"/>
                  </a:lnTo>
                  <a:cubicBezTo>
                    <a:pt x="812800" y="216600"/>
                    <a:pt x="799321" y="249142"/>
                    <a:pt x="775327" y="273135"/>
                  </a:cubicBezTo>
                  <a:cubicBezTo>
                    <a:pt x="751333" y="297129"/>
                    <a:pt x="718791" y="310608"/>
                    <a:pt x="684859" y="310608"/>
                  </a:cubicBezTo>
                  <a:lnTo>
                    <a:pt x="127941" y="310608"/>
                  </a:lnTo>
                  <a:cubicBezTo>
                    <a:pt x="94009" y="310608"/>
                    <a:pt x="61467" y="297129"/>
                    <a:pt x="37473" y="273135"/>
                  </a:cubicBezTo>
                  <a:cubicBezTo>
                    <a:pt x="13479" y="249142"/>
                    <a:pt x="0" y="216600"/>
                    <a:pt x="0" y="182668"/>
                  </a:cubicBezTo>
                  <a:lnTo>
                    <a:pt x="0" y="127941"/>
                  </a:lnTo>
                  <a:cubicBezTo>
                    <a:pt x="0" y="94009"/>
                    <a:pt x="13479" y="61467"/>
                    <a:pt x="37473" y="37473"/>
                  </a:cubicBezTo>
                  <a:cubicBezTo>
                    <a:pt x="61467" y="13479"/>
                    <a:pt x="94009" y="0"/>
                    <a:pt x="127941" y="0"/>
                  </a:cubicBezTo>
                  <a:close/>
                </a:path>
              </a:pathLst>
            </a:custGeom>
            <a:solidFill>
              <a:srgbClr val="04558B"/>
            </a:solidFill>
            <a:ln w="76200">
              <a:solidFill>
                <a:srgbClr val="8C52FF"/>
              </a:solidFill>
            </a:ln>
          </p:spPr>
        </p:sp>
        <p:sp>
          <p:nvSpPr>
            <p:cNvPr name="TextBox 61" id="6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ESSENTIAL IMMUNIZATION</a:t>
              </a:r>
            </a:p>
          </p:txBody>
        </p:sp>
      </p:grpSp>
      <p:grpSp>
        <p:nvGrpSpPr>
          <p:cNvPr name="Group 62" id="62"/>
          <p:cNvGrpSpPr/>
          <p:nvPr/>
        </p:nvGrpSpPr>
        <p:grpSpPr>
          <a:xfrm rot="0">
            <a:off x="127044" y="7777783"/>
            <a:ext cx="13355710" cy="1555985"/>
            <a:chOff x="0" y="0"/>
            <a:chExt cx="3517553" cy="409807"/>
          </a:xfrm>
        </p:grpSpPr>
        <p:sp>
          <p:nvSpPr>
            <p:cNvPr name="Freeform 63" id="63"/>
            <p:cNvSpPr/>
            <p:nvPr/>
          </p:nvSpPr>
          <p:spPr>
            <a:xfrm flipH="false" flipV="false">
              <a:off x="0" y="0"/>
              <a:ext cx="3517554" cy="409807"/>
            </a:xfrm>
            <a:custGeom>
              <a:avLst/>
              <a:gdLst/>
              <a:ahLst/>
              <a:cxnLst/>
              <a:rect r="r" b="b" t="t" l="l"/>
              <a:pathLst>
                <a:path h="409807" w="3517554">
                  <a:moveTo>
                    <a:pt x="29563" y="0"/>
                  </a:moveTo>
                  <a:lnTo>
                    <a:pt x="3487990" y="0"/>
                  </a:lnTo>
                  <a:cubicBezTo>
                    <a:pt x="3495831" y="0"/>
                    <a:pt x="3503351" y="3115"/>
                    <a:pt x="3508895" y="8659"/>
                  </a:cubicBezTo>
                  <a:cubicBezTo>
                    <a:pt x="3514439" y="14203"/>
                    <a:pt x="3517554" y="21723"/>
                    <a:pt x="3517554" y="29563"/>
                  </a:cubicBezTo>
                  <a:lnTo>
                    <a:pt x="3517554" y="380244"/>
                  </a:lnTo>
                  <a:cubicBezTo>
                    <a:pt x="3517554" y="396571"/>
                    <a:pt x="3504317" y="409807"/>
                    <a:pt x="3487990" y="409807"/>
                  </a:cubicBezTo>
                  <a:lnTo>
                    <a:pt x="29563" y="409807"/>
                  </a:lnTo>
                  <a:cubicBezTo>
                    <a:pt x="13236" y="409807"/>
                    <a:pt x="0" y="396571"/>
                    <a:pt x="0" y="380244"/>
                  </a:cubicBezTo>
                  <a:lnTo>
                    <a:pt x="0" y="29563"/>
                  </a:lnTo>
                  <a:cubicBezTo>
                    <a:pt x="0" y="13236"/>
                    <a:pt x="13236" y="0"/>
                    <a:pt x="29563" y="0"/>
                  </a:cubicBezTo>
                  <a:close/>
                </a:path>
              </a:pathLst>
            </a:custGeom>
            <a:solidFill>
              <a:srgbClr val="000000">
                <a:alpha val="0"/>
              </a:srgbClr>
            </a:solidFill>
            <a:ln w="104775">
              <a:solidFill>
                <a:srgbClr val="8C52FF"/>
              </a:solidFill>
            </a:ln>
          </p:spPr>
        </p:sp>
        <p:sp>
          <p:nvSpPr>
            <p:cNvPr name="TextBox 64" id="64"/>
            <p:cNvSpPr txBox="true"/>
            <p:nvPr/>
          </p:nvSpPr>
          <p:spPr>
            <a:xfrm>
              <a:off x="0" y="-38100"/>
              <a:ext cx="812800" cy="850900"/>
            </a:xfrm>
            <a:prstGeom prst="rect">
              <a:avLst/>
            </a:prstGeom>
          </p:spPr>
          <p:txBody>
            <a:bodyPr anchor="ctr" rtlCol="false" tIns="50800" lIns="50800" bIns="50800" rIns="50800"/>
            <a:lstStyle/>
            <a:p>
              <a:pPr algn="ctr">
                <a:lnSpc>
                  <a:spcPts val="3173"/>
                </a:lnSpc>
              </a:pPr>
            </a:p>
          </p:txBody>
        </p:sp>
      </p:grpSp>
      <p:sp>
        <p:nvSpPr>
          <p:cNvPr name="AutoShape 65" id="65"/>
          <p:cNvSpPr/>
          <p:nvPr/>
        </p:nvSpPr>
        <p:spPr>
          <a:xfrm flipV="true">
            <a:off x="13482754" y="8555775"/>
            <a:ext cx="1460204" cy="0"/>
          </a:xfrm>
          <a:prstGeom prst="line">
            <a:avLst/>
          </a:prstGeom>
          <a:ln cap="flat" w="76200">
            <a:solidFill>
              <a:srgbClr val="8C52FF"/>
            </a:solidFill>
            <a:prstDash val="solid"/>
            <a:headEnd type="none" len="sm" w="sm"/>
            <a:tailEnd type="arrow" len="sm" w="med"/>
          </a:ln>
        </p:spPr>
      </p:sp>
      <p:pic>
        <p:nvPicPr>
          <p:cNvPr name="Picture 66" id="6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942957" y="1352453"/>
            <a:ext cx="3002955" cy="3148577"/>
          </a:xfrm>
          <a:prstGeom prst="rect">
            <a:avLst/>
          </a:prstGeom>
        </p:spPr>
      </p:pic>
      <p:sp>
        <p:nvSpPr>
          <p:cNvPr name="TextBox 67" id="67"/>
          <p:cNvSpPr txBox="true"/>
          <p:nvPr/>
        </p:nvSpPr>
        <p:spPr>
          <a:xfrm rot="0">
            <a:off x="0" y="228600"/>
            <a:ext cx="15842516" cy="695477"/>
          </a:xfrm>
          <a:prstGeom prst="rect">
            <a:avLst/>
          </a:prstGeom>
        </p:spPr>
        <p:txBody>
          <a:bodyPr anchor="t" rtlCol="false" tIns="0" lIns="0" bIns="0" rIns="0">
            <a:spAutoFit/>
          </a:bodyPr>
          <a:lstStyle/>
          <a:p>
            <a:pPr>
              <a:lnSpc>
                <a:spcPts val="5255"/>
              </a:lnSpc>
            </a:pPr>
            <a:r>
              <a:rPr lang="en-US" sz="5255">
                <a:solidFill>
                  <a:srgbClr val="FFFFFF"/>
                </a:solidFill>
                <a:latin typeface="Open Sans Bold"/>
              </a:rPr>
              <a:t>KEY VARIABLES FOR LIFE EXPECTANCY</a:t>
            </a:r>
          </a:p>
        </p:txBody>
      </p:sp>
      <p:sp>
        <p:nvSpPr>
          <p:cNvPr name="TextBox 68" id="68"/>
          <p:cNvSpPr txBox="true"/>
          <p:nvPr/>
        </p:nvSpPr>
        <p:spPr>
          <a:xfrm rot="0">
            <a:off x="11372810" y="1318626"/>
            <a:ext cx="79229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A</a:t>
            </a:r>
          </a:p>
        </p:txBody>
      </p:sp>
      <p:sp>
        <p:nvSpPr>
          <p:cNvPr name="TextBox 69" id="69"/>
          <p:cNvSpPr txBox="true"/>
          <p:nvPr/>
        </p:nvSpPr>
        <p:spPr>
          <a:xfrm rot="0">
            <a:off x="1404052" y="3330969"/>
            <a:ext cx="79229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76C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74995"/>
            <a:ext cx="18595185" cy="9225518"/>
          </a:xfrm>
          <a:prstGeom prst="rect">
            <a:avLst/>
          </a:prstGeom>
        </p:spPr>
      </p:pic>
      <p:grpSp>
        <p:nvGrpSpPr>
          <p:cNvPr name="Group 3" id="3"/>
          <p:cNvGrpSpPr/>
          <p:nvPr/>
        </p:nvGrpSpPr>
        <p:grpSpPr>
          <a:xfrm rot="0">
            <a:off x="-800026" y="1028700"/>
            <a:ext cx="15468792" cy="9189527"/>
            <a:chOff x="0" y="0"/>
            <a:chExt cx="4166678" cy="2475294"/>
          </a:xfrm>
        </p:grpSpPr>
        <p:sp>
          <p:nvSpPr>
            <p:cNvPr name="Freeform 4" id="4"/>
            <p:cNvSpPr/>
            <p:nvPr/>
          </p:nvSpPr>
          <p:spPr>
            <a:xfrm flipH="false" flipV="false">
              <a:off x="0" y="0"/>
              <a:ext cx="4166678" cy="2475293"/>
            </a:xfrm>
            <a:custGeom>
              <a:avLst/>
              <a:gdLst/>
              <a:ahLst/>
              <a:cxnLst/>
              <a:rect r="r" b="b" t="t" l="l"/>
              <a:pathLst>
                <a:path h="2475293" w="4166678">
                  <a:moveTo>
                    <a:pt x="35034" y="0"/>
                  </a:moveTo>
                  <a:lnTo>
                    <a:pt x="4131644" y="0"/>
                  </a:lnTo>
                  <a:cubicBezTo>
                    <a:pt x="4150993" y="0"/>
                    <a:pt x="4166678" y="15685"/>
                    <a:pt x="4166678" y="35034"/>
                  </a:cubicBezTo>
                  <a:lnTo>
                    <a:pt x="4166678" y="2440259"/>
                  </a:lnTo>
                  <a:cubicBezTo>
                    <a:pt x="4166678" y="2449551"/>
                    <a:pt x="4162987" y="2458462"/>
                    <a:pt x="4156417" y="2465032"/>
                  </a:cubicBezTo>
                  <a:cubicBezTo>
                    <a:pt x="4149847" y="2471602"/>
                    <a:pt x="4140936" y="2475293"/>
                    <a:pt x="4131644" y="2475293"/>
                  </a:cubicBezTo>
                  <a:lnTo>
                    <a:pt x="35034" y="2475293"/>
                  </a:lnTo>
                  <a:cubicBezTo>
                    <a:pt x="25742" y="2475293"/>
                    <a:pt x="16831" y="2471602"/>
                    <a:pt x="10261" y="2465032"/>
                  </a:cubicBezTo>
                  <a:cubicBezTo>
                    <a:pt x="3691" y="2458462"/>
                    <a:pt x="0" y="2449551"/>
                    <a:pt x="0" y="2440259"/>
                  </a:cubicBezTo>
                  <a:lnTo>
                    <a:pt x="0" y="35034"/>
                  </a:lnTo>
                  <a:cubicBezTo>
                    <a:pt x="0" y="25742"/>
                    <a:pt x="3691" y="16831"/>
                    <a:pt x="10261" y="10261"/>
                  </a:cubicBezTo>
                  <a:cubicBezTo>
                    <a:pt x="16831" y="3691"/>
                    <a:pt x="25742" y="0"/>
                    <a:pt x="35034" y="0"/>
                  </a:cubicBezTo>
                  <a:close/>
                </a:path>
              </a:pathLst>
            </a:custGeom>
            <a:solidFill>
              <a:srgbClr val="000000">
                <a:alpha val="0"/>
              </a:srgbClr>
            </a:solidFill>
            <a:ln w="19050">
              <a:solidFill>
                <a:srgbClr val="FFFFFF"/>
              </a:solidFill>
            </a:ln>
          </p:spPr>
        </p:sp>
        <p:sp>
          <p:nvSpPr>
            <p:cNvPr name="TextBox 5" id="5"/>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grpSp>
        <p:nvGrpSpPr>
          <p:cNvPr name="Group 6" id="6"/>
          <p:cNvGrpSpPr/>
          <p:nvPr/>
        </p:nvGrpSpPr>
        <p:grpSpPr>
          <a:xfrm rot="0">
            <a:off x="-571244" y="1385301"/>
            <a:ext cx="15011227" cy="8443221"/>
            <a:chOff x="0" y="0"/>
            <a:chExt cx="4043428" cy="2274268"/>
          </a:xfrm>
        </p:grpSpPr>
        <p:sp>
          <p:nvSpPr>
            <p:cNvPr name="Freeform 7" id="7"/>
            <p:cNvSpPr/>
            <p:nvPr/>
          </p:nvSpPr>
          <p:spPr>
            <a:xfrm flipH="false" flipV="false">
              <a:off x="0" y="0"/>
              <a:ext cx="4043428" cy="2274268"/>
            </a:xfrm>
            <a:custGeom>
              <a:avLst/>
              <a:gdLst/>
              <a:ahLst/>
              <a:cxnLst/>
              <a:rect r="r" b="b" t="t" l="l"/>
              <a:pathLst>
                <a:path h="2274268" w="4043428">
                  <a:moveTo>
                    <a:pt x="36102" y="0"/>
                  </a:moveTo>
                  <a:lnTo>
                    <a:pt x="4007326" y="0"/>
                  </a:lnTo>
                  <a:cubicBezTo>
                    <a:pt x="4027265" y="0"/>
                    <a:pt x="4043428" y="16163"/>
                    <a:pt x="4043428" y="36102"/>
                  </a:cubicBezTo>
                  <a:lnTo>
                    <a:pt x="4043428" y="2238166"/>
                  </a:lnTo>
                  <a:cubicBezTo>
                    <a:pt x="4043428" y="2247741"/>
                    <a:pt x="4039624" y="2256924"/>
                    <a:pt x="4032854" y="2263694"/>
                  </a:cubicBezTo>
                  <a:cubicBezTo>
                    <a:pt x="4026084" y="2270465"/>
                    <a:pt x="4016901" y="2274268"/>
                    <a:pt x="4007326" y="2274268"/>
                  </a:cubicBezTo>
                  <a:lnTo>
                    <a:pt x="36102" y="2274268"/>
                  </a:lnTo>
                  <a:cubicBezTo>
                    <a:pt x="16163" y="2274268"/>
                    <a:pt x="0" y="2258105"/>
                    <a:pt x="0" y="2238166"/>
                  </a:cubicBezTo>
                  <a:lnTo>
                    <a:pt x="0" y="36102"/>
                  </a:lnTo>
                  <a:cubicBezTo>
                    <a:pt x="0" y="26527"/>
                    <a:pt x="3804" y="17344"/>
                    <a:pt x="10574" y="10574"/>
                  </a:cubicBezTo>
                  <a:cubicBezTo>
                    <a:pt x="17344" y="3804"/>
                    <a:pt x="26527" y="0"/>
                    <a:pt x="36102" y="0"/>
                  </a:cubicBezTo>
                  <a:close/>
                </a:path>
              </a:pathLst>
            </a:custGeom>
            <a:solidFill>
              <a:srgbClr val="FFFFFF"/>
            </a:solidFill>
          </p:spPr>
        </p:sp>
        <p:sp>
          <p:nvSpPr>
            <p:cNvPr name="TextBox 8" id="8"/>
            <p:cNvSpPr txBox="true"/>
            <p:nvPr/>
          </p:nvSpPr>
          <p:spPr>
            <a:xfrm>
              <a:off x="0" y="28575"/>
              <a:ext cx="812800" cy="784225"/>
            </a:xfrm>
            <a:prstGeom prst="rect">
              <a:avLst/>
            </a:prstGeom>
          </p:spPr>
          <p:txBody>
            <a:bodyPr anchor="ctr" rtlCol="false" tIns="50800" lIns="50800" bIns="50800" rIns="50800"/>
            <a:lstStyle/>
            <a:p>
              <a:pPr algn="ctr">
                <a:lnSpc>
                  <a:spcPts val="1410"/>
                </a:lnSpc>
              </a:pPr>
              <a:r>
                <a:rPr lang="en-US" sz="1410" spc="108">
                  <a:solidFill>
                    <a:srgbClr val="FFFFFF"/>
                  </a:solidFill>
                  <a:latin typeface="Open Sans"/>
                </a:rPr>
                <a:t>C</a:t>
              </a:r>
            </a:p>
          </p:txBody>
        </p:sp>
      </p:grpSp>
      <p:grpSp>
        <p:nvGrpSpPr>
          <p:cNvPr name="Group 9" id="9"/>
          <p:cNvGrpSpPr/>
          <p:nvPr/>
        </p:nvGrpSpPr>
        <p:grpSpPr>
          <a:xfrm rot="0">
            <a:off x="180798" y="4541487"/>
            <a:ext cx="13507144" cy="1204612"/>
            <a:chOff x="0" y="0"/>
            <a:chExt cx="18009526" cy="1606150"/>
          </a:xfrm>
        </p:grpSpPr>
        <p:grpSp>
          <p:nvGrpSpPr>
            <p:cNvPr name="Group 10" id="10"/>
            <p:cNvGrpSpPr/>
            <p:nvPr/>
          </p:nvGrpSpPr>
          <p:grpSpPr>
            <a:xfrm rot="0">
              <a:off x="0" y="1244"/>
              <a:ext cx="4199716" cy="1604905"/>
              <a:chOff x="0" y="0"/>
              <a:chExt cx="812800" cy="310608"/>
            </a:xfrm>
          </p:grpSpPr>
          <p:sp>
            <p:nvSpPr>
              <p:cNvPr name="Freeform 11" id="11"/>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ALCOHOL CONSUMPTION</a:t>
                </a:r>
              </a:p>
            </p:txBody>
          </p:sp>
        </p:grpSp>
        <p:grpSp>
          <p:nvGrpSpPr>
            <p:cNvPr name="Group 13" id="13"/>
            <p:cNvGrpSpPr/>
            <p:nvPr/>
          </p:nvGrpSpPr>
          <p:grpSpPr>
            <a:xfrm rot="0">
              <a:off x="4529916" y="0"/>
              <a:ext cx="4199716" cy="1604905"/>
              <a:chOff x="0" y="0"/>
              <a:chExt cx="812800" cy="310608"/>
            </a:xfrm>
          </p:grpSpPr>
          <p:sp>
            <p:nvSpPr>
              <p:cNvPr name="Freeform 14" id="14"/>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BMI</a:t>
                </a:r>
              </a:p>
            </p:txBody>
          </p:sp>
        </p:grpSp>
        <p:grpSp>
          <p:nvGrpSpPr>
            <p:cNvPr name="Group 16" id="16"/>
            <p:cNvGrpSpPr/>
            <p:nvPr/>
          </p:nvGrpSpPr>
          <p:grpSpPr>
            <a:xfrm rot="0">
              <a:off x="9059014" y="1244"/>
              <a:ext cx="4199716" cy="1604905"/>
              <a:chOff x="0" y="0"/>
              <a:chExt cx="812800" cy="310608"/>
            </a:xfrm>
          </p:grpSpPr>
          <p:sp>
            <p:nvSpPr>
              <p:cNvPr name="Freeform 17" id="17"/>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HIV/AIDS</a:t>
                </a:r>
              </a:p>
            </p:txBody>
          </p:sp>
        </p:grpSp>
        <p:grpSp>
          <p:nvGrpSpPr>
            <p:cNvPr name="Group 19" id="19"/>
            <p:cNvGrpSpPr/>
            <p:nvPr/>
          </p:nvGrpSpPr>
          <p:grpSpPr>
            <a:xfrm rot="0">
              <a:off x="13809810" y="1244"/>
              <a:ext cx="4199716" cy="1604905"/>
              <a:chOff x="0" y="0"/>
              <a:chExt cx="812800" cy="310608"/>
            </a:xfrm>
          </p:grpSpPr>
          <p:sp>
            <p:nvSpPr>
              <p:cNvPr name="Freeform 20" id="20"/>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GDP PER CAPITA</a:t>
                </a:r>
              </a:p>
            </p:txBody>
          </p:sp>
        </p:grpSp>
      </p:grpSp>
      <p:grpSp>
        <p:nvGrpSpPr>
          <p:cNvPr name="Group 22" id="22"/>
          <p:cNvGrpSpPr/>
          <p:nvPr/>
        </p:nvGrpSpPr>
        <p:grpSpPr>
          <a:xfrm rot="0">
            <a:off x="201142" y="1956390"/>
            <a:ext cx="13466456" cy="1203679"/>
            <a:chOff x="0" y="0"/>
            <a:chExt cx="17955274" cy="1604905"/>
          </a:xfrm>
        </p:grpSpPr>
        <p:grpSp>
          <p:nvGrpSpPr>
            <p:cNvPr name="Group 23" id="23"/>
            <p:cNvGrpSpPr/>
            <p:nvPr/>
          </p:nvGrpSpPr>
          <p:grpSpPr>
            <a:xfrm rot="0">
              <a:off x="13755558" y="0"/>
              <a:ext cx="4199716" cy="1604905"/>
              <a:chOff x="0" y="0"/>
              <a:chExt cx="812800" cy="310608"/>
            </a:xfrm>
          </p:grpSpPr>
          <p:sp>
            <p:nvSpPr>
              <p:cNvPr name="Freeform 24" id="24"/>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a:ln>
                <a:noFill/>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UNDER FIVE DEATHS</a:t>
                </a:r>
              </a:p>
            </p:txBody>
          </p:sp>
        </p:grpSp>
        <p:grpSp>
          <p:nvGrpSpPr>
            <p:cNvPr name="Group 26" id="26"/>
            <p:cNvGrpSpPr/>
            <p:nvPr/>
          </p:nvGrpSpPr>
          <p:grpSpPr>
            <a:xfrm rot="0">
              <a:off x="0" y="0"/>
              <a:ext cx="4199716" cy="1604905"/>
              <a:chOff x="0" y="0"/>
              <a:chExt cx="812800" cy="310608"/>
            </a:xfrm>
          </p:grpSpPr>
          <p:sp>
            <p:nvSpPr>
              <p:cNvPr name="Freeform 27" id="27"/>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REGION</a:t>
                </a:r>
              </a:p>
            </p:txBody>
          </p:sp>
        </p:grpSp>
        <p:grpSp>
          <p:nvGrpSpPr>
            <p:cNvPr name="Group 29" id="29"/>
            <p:cNvGrpSpPr/>
            <p:nvPr/>
          </p:nvGrpSpPr>
          <p:grpSpPr>
            <a:xfrm rot="0">
              <a:off x="4518438" y="0"/>
              <a:ext cx="4199716" cy="1604905"/>
              <a:chOff x="0" y="0"/>
              <a:chExt cx="812800" cy="310608"/>
            </a:xfrm>
          </p:grpSpPr>
          <p:sp>
            <p:nvSpPr>
              <p:cNvPr name="Freeform 30" id="30"/>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ECONOMIC STATUS</a:t>
                </a:r>
              </a:p>
            </p:txBody>
          </p:sp>
        </p:grpSp>
        <p:grpSp>
          <p:nvGrpSpPr>
            <p:cNvPr name="Group 32" id="32"/>
            <p:cNvGrpSpPr/>
            <p:nvPr/>
          </p:nvGrpSpPr>
          <p:grpSpPr>
            <a:xfrm rot="0">
              <a:off x="9042206" y="0"/>
              <a:ext cx="4199716" cy="1604905"/>
              <a:chOff x="0" y="0"/>
              <a:chExt cx="812800" cy="310608"/>
            </a:xfrm>
          </p:grpSpPr>
          <p:sp>
            <p:nvSpPr>
              <p:cNvPr name="Freeform 33" id="33"/>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ADULT MORTALITY</a:t>
                </a:r>
              </a:p>
            </p:txBody>
          </p:sp>
        </p:grpSp>
      </p:grpSp>
      <p:grpSp>
        <p:nvGrpSpPr>
          <p:cNvPr name="Group 35" id="35"/>
          <p:cNvGrpSpPr/>
          <p:nvPr/>
        </p:nvGrpSpPr>
        <p:grpSpPr>
          <a:xfrm rot="0">
            <a:off x="180798" y="7127224"/>
            <a:ext cx="13507144" cy="1207397"/>
            <a:chOff x="0" y="0"/>
            <a:chExt cx="18009526" cy="1609863"/>
          </a:xfrm>
        </p:grpSpPr>
        <p:grpSp>
          <p:nvGrpSpPr>
            <p:cNvPr name="Group 36" id="36"/>
            <p:cNvGrpSpPr/>
            <p:nvPr/>
          </p:nvGrpSpPr>
          <p:grpSpPr>
            <a:xfrm rot="0">
              <a:off x="0" y="0"/>
              <a:ext cx="4199716" cy="1604905"/>
              <a:chOff x="0" y="0"/>
              <a:chExt cx="812800" cy="310608"/>
            </a:xfrm>
          </p:grpSpPr>
          <p:sp>
            <p:nvSpPr>
              <p:cNvPr name="Freeform 37" id="37"/>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38" id="38"/>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POPULATION</a:t>
                </a:r>
              </a:p>
            </p:txBody>
          </p:sp>
        </p:grpSp>
        <p:grpSp>
          <p:nvGrpSpPr>
            <p:cNvPr name="Group 39" id="39"/>
            <p:cNvGrpSpPr/>
            <p:nvPr/>
          </p:nvGrpSpPr>
          <p:grpSpPr>
            <a:xfrm rot="0">
              <a:off x="4529916" y="0"/>
              <a:ext cx="4199716" cy="1604905"/>
              <a:chOff x="0" y="0"/>
              <a:chExt cx="812800" cy="310608"/>
            </a:xfrm>
          </p:grpSpPr>
          <p:sp>
            <p:nvSpPr>
              <p:cNvPr name="Freeform 40" id="40"/>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41" id="41"/>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THINNESS</a:t>
                </a:r>
              </a:p>
            </p:txBody>
          </p:sp>
        </p:grpSp>
        <p:grpSp>
          <p:nvGrpSpPr>
            <p:cNvPr name="Group 42" id="42"/>
            <p:cNvGrpSpPr/>
            <p:nvPr/>
          </p:nvGrpSpPr>
          <p:grpSpPr>
            <a:xfrm rot="0">
              <a:off x="9172528" y="4957"/>
              <a:ext cx="4199716" cy="1604905"/>
              <a:chOff x="0" y="0"/>
              <a:chExt cx="812800" cy="310608"/>
            </a:xfrm>
          </p:grpSpPr>
          <p:sp>
            <p:nvSpPr>
              <p:cNvPr name="Freeform 43" id="43"/>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p:spPr>
          </p:sp>
          <p:sp>
            <p:nvSpPr>
              <p:cNvPr name="TextBox 44" id="44"/>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SCHOOLING</a:t>
                </a:r>
              </a:p>
            </p:txBody>
          </p:sp>
        </p:grpSp>
        <p:grpSp>
          <p:nvGrpSpPr>
            <p:cNvPr name="Group 45" id="45"/>
            <p:cNvGrpSpPr/>
            <p:nvPr/>
          </p:nvGrpSpPr>
          <p:grpSpPr>
            <a:xfrm rot="0">
              <a:off x="13809810" y="0"/>
              <a:ext cx="4199716" cy="1604905"/>
              <a:chOff x="0" y="0"/>
              <a:chExt cx="812800" cy="310608"/>
            </a:xfrm>
          </p:grpSpPr>
          <p:sp>
            <p:nvSpPr>
              <p:cNvPr name="Freeform 46" id="46"/>
              <p:cNvSpPr/>
              <p:nvPr/>
            </p:nvSpPr>
            <p:spPr>
              <a:xfrm flipH="false" flipV="false">
                <a:off x="0" y="0"/>
                <a:ext cx="812800" cy="310608"/>
              </a:xfrm>
              <a:custGeom>
                <a:avLst/>
                <a:gdLst/>
                <a:ahLst/>
                <a:cxnLst/>
                <a:rect r="r" b="b" t="t" l="l"/>
                <a:pathLst>
                  <a:path h="310608" w="812800">
                    <a:moveTo>
                      <a:pt x="125354" y="0"/>
                    </a:moveTo>
                    <a:lnTo>
                      <a:pt x="687446" y="0"/>
                    </a:lnTo>
                    <a:cubicBezTo>
                      <a:pt x="756677" y="0"/>
                      <a:pt x="812800" y="56123"/>
                      <a:pt x="812800" y="125354"/>
                    </a:cubicBezTo>
                    <a:lnTo>
                      <a:pt x="812800" y="185255"/>
                    </a:lnTo>
                    <a:cubicBezTo>
                      <a:pt x="812800" y="218500"/>
                      <a:pt x="799593" y="250385"/>
                      <a:pt x="776085" y="273893"/>
                    </a:cubicBezTo>
                    <a:cubicBezTo>
                      <a:pt x="752576" y="297402"/>
                      <a:pt x="720692" y="310608"/>
                      <a:pt x="687446" y="310608"/>
                    </a:cubicBezTo>
                    <a:lnTo>
                      <a:pt x="125354" y="310608"/>
                    </a:lnTo>
                    <a:cubicBezTo>
                      <a:pt x="56123" y="310608"/>
                      <a:pt x="0" y="254486"/>
                      <a:pt x="0" y="185255"/>
                    </a:cubicBezTo>
                    <a:lnTo>
                      <a:pt x="0" y="125354"/>
                    </a:lnTo>
                    <a:cubicBezTo>
                      <a:pt x="0" y="56123"/>
                      <a:pt x="56123" y="0"/>
                      <a:pt x="125354" y="0"/>
                    </a:cubicBezTo>
                    <a:close/>
                  </a:path>
                </a:pathLst>
              </a:custGeom>
              <a:solidFill>
                <a:srgbClr val="0776C0"/>
              </a:solidFill>
              <a:ln>
                <a:noFill/>
              </a:ln>
            </p:spPr>
          </p:sp>
          <p:sp>
            <p:nvSpPr>
              <p:cNvPr name="TextBox 47" id="47"/>
              <p:cNvSpPr txBox="true"/>
              <p:nvPr/>
            </p:nvSpPr>
            <p:spPr>
              <a:xfrm>
                <a:off x="0" y="-38100"/>
                <a:ext cx="812800" cy="850900"/>
              </a:xfrm>
              <a:prstGeom prst="rect">
                <a:avLst/>
              </a:prstGeom>
            </p:spPr>
            <p:txBody>
              <a:bodyPr anchor="ctr" rtlCol="false" tIns="50800" lIns="50800" bIns="50800" rIns="50800"/>
              <a:lstStyle/>
              <a:p>
                <a:pPr algn="ctr">
                  <a:lnSpc>
                    <a:spcPts val="3173"/>
                  </a:lnSpc>
                </a:pPr>
                <a:r>
                  <a:rPr lang="en-US" sz="2266">
                    <a:solidFill>
                      <a:srgbClr val="FFFFFF"/>
                    </a:solidFill>
                    <a:latin typeface="Open Sans"/>
                  </a:rPr>
                  <a:t>ESSENTIAL IMMUNIZATION</a:t>
                </a:r>
              </a:p>
            </p:txBody>
          </p:sp>
        </p:grpSp>
      </p:grpSp>
      <p:sp>
        <p:nvSpPr>
          <p:cNvPr name="TextBox 48" id="48"/>
          <p:cNvSpPr txBox="true"/>
          <p:nvPr/>
        </p:nvSpPr>
        <p:spPr>
          <a:xfrm rot="0">
            <a:off x="0" y="228600"/>
            <a:ext cx="15842516" cy="695477"/>
          </a:xfrm>
          <a:prstGeom prst="rect">
            <a:avLst/>
          </a:prstGeom>
        </p:spPr>
        <p:txBody>
          <a:bodyPr anchor="t" rtlCol="false" tIns="0" lIns="0" bIns="0" rIns="0">
            <a:spAutoFit/>
          </a:bodyPr>
          <a:lstStyle/>
          <a:p>
            <a:pPr>
              <a:lnSpc>
                <a:spcPts val="5255"/>
              </a:lnSpc>
            </a:pPr>
            <a:r>
              <a:rPr lang="en-US" sz="5255">
                <a:solidFill>
                  <a:srgbClr val="FFFFFF"/>
                </a:solidFill>
                <a:latin typeface="Open Sans Bold"/>
              </a:rPr>
              <a:t>KEY VARIABLES FOR LIFE EXPECTANCY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DAFfbVDEK1U</dc:identifier>
  <dcterms:modified xsi:type="dcterms:W3CDTF">2011-08-01T06:04:30Z</dcterms:modified>
  <cp:revision>1</cp:revision>
  <dc:title>SC1015 Presentation</dc:title>
</cp:coreProperties>
</file>